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Gilda Display" panose="020B0604020202020204" charset="0"/>
      <p:regular r:id="rId19"/>
    </p:embeddedFont>
    <p:embeddedFont>
      <p:font typeface="HK Grotesk" panose="020B0604020202020204" charset="0"/>
      <p:regular r:id="rId20"/>
    </p:embeddedFont>
    <p:embeddedFont>
      <p:font typeface="HK Grotesk Bold" panose="020B0604020202020204" charset="0"/>
      <p:regular r:id="rId21"/>
    </p:embeddedFont>
    <p:embeddedFont>
      <p:font typeface="HK Grotesk Ligh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5E9C4-B19D-4B25-919B-D1C40D7B0848}" v="7" dt="2025-12-11T21:00:10.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157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aad Samsodien" userId="13cc2e93-c31d-4200-be92-9a1309266b79" providerId="ADAL" clId="{577376F7-5811-4CF8-9E0E-86F4D3718250}"/>
    <pc:docChg chg="custSel modSld">
      <pc:chgData name="Rashaad Samsodien" userId="13cc2e93-c31d-4200-be92-9a1309266b79" providerId="ADAL" clId="{577376F7-5811-4CF8-9E0E-86F4D3718250}" dt="2025-12-11T21:01:30.027" v="75" actId="14100"/>
      <pc:docMkLst>
        <pc:docMk/>
      </pc:docMkLst>
      <pc:sldChg chg="modSp mod">
        <pc:chgData name="Rashaad Samsodien" userId="13cc2e93-c31d-4200-be92-9a1309266b79" providerId="ADAL" clId="{577376F7-5811-4CF8-9E0E-86F4D3718250}" dt="2025-12-11T16:34:16.529" v="3" actId="1076"/>
        <pc:sldMkLst>
          <pc:docMk/>
          <pc:sldMk cId="0" sldId="256"/>
        </pc:sldMkLst>
        <pc:spChg chg="mod">
          <ac:chgData name="Rashaad Samsodien" userId="13cc2e93-c31d-4200-be92-9a1309266b79" providerId="ADAL" clId="{577376F7-5811-4CF8-9E0E-86F4D3718250}" dt="2025-12-11T16:34:16.529" v="3" actId="1076"/>
          <ac:spMkLst>
            <pc:docMk/>
            <pc:sldMk cId="0" sldId="256"/>
            <ac:spMk id="7" creationId="{00000000-0000-0000-0000-000000000000}"/>
          </ac:spMkLst>
        </pc:spChg>
      </pc:sldChg>
      <pc:sldChg chg="addSp delSp modSp mod delAnim modAnim">
        <pc:chgData name="Rashaad Samsodien" userId="13cc2e93-c31d-4200-be92-9a1309266b79" providerId="ADAL" clId="{577376F7-5811-4CF8-9E0E-86F4D3718250}" dt="2025-12-11T21:01:30.027" v="75" actId="14100"/>
        <pc:sldMkLst>
          <pc:docMk/>
          <pc:sldMk cId="0" sldId="265"/>
        </pc:sldMkLst>
        <pc:picChg chg="del mod">
          <ac:chgData name="Rashaad Samsodien" userId="13cc2e93-c31d-4200-be92-9a1309266b79" providerId="ADAL" clId="{577376F7-5811-4CF8-9E0E-86F4D3718250}" dt="2025-12-11T20:58:45.355" v="68" actId="478"/>
          <ac:picMkLst>
            <pc:docMk/>
            <pc:sldMk cId="0" sldId="265"/>
            <ac:picMk id="6" creationId="{00000000-0000-0000-0000-000000000000}"/>
          </ac:picMkLst>
        </pc:picChg>
        <pc:picChg chg="add mod">
          <ac:chgData name="Rashaad Samsodien" userId="13cc2e93-c31d-4200-be92-9a1309266b79" providerId="ADAL" clId="{577376F7-5811-4CF8-9E0E-86F4D3718250}" dt="2025-12-11T21:01:30.027" v="75" actId="14100"/>
          <ac:picMkLst>
            <pc:docMk/>
            <pc:sldMk cId="0" sldId="265"/>
            <ac:picMk id="8" creationId="{3573B9AA-ABF6-B106-A2C4-3F49CBCEE7FC}"/>
          </ac:picMkLst>
        </pc:picChg>
      </pc:sldChg>
      <pc:sldChg chg="modSp mod">
        <pc:chgData name="Rashaad Samsodien" userId="13cc2e93-c31d-4200-be92-9a1309266b79" providerId="ADAL" clId="{577376F7-5811-4CF8-9E0E-86F4D3718250}" dt="2025-12-11T20:58:07.219" v="67" actId="20577"/>
        <pc:sldMkLst>
          <pc:docMk/>
          <pc:sldMk cId="0" sldId="270"/>
        </pc:sldMkLst>
        <pc:spChg chg="mod">
          <ac:chgData name="Rashaad Samsodien" userId="13cc2e93-c31d-4200-be92-9a1309266b79" providerId="ADAL" clId="{577376F7-5811-4CF8-9E0E-86F4D3718250}" dt="2025-12-11T20:58:07.219" v="67" actId="20577"/>
          <ac:spMkLst>
            <pc:docMk/>
            <pc:sldMk cId="0" sldId="270"/>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a:off x="13611225" y="6787402"/>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grpSp>
        <p:nvGrpSpPr>
          <p:cNvPr id="3" name="Group 3"/>
          <p:cNvGrpSpPr/>
          <p:nvPr/>
        </p:nvGrpSpPr>
        <p:grpSpPr>
          <a:xfrm>
            <a:off x="666750" y="666750"/>
            <a:ext cx="8629650" cy="8953500"/>
            <a:chOff x="0" y="0"/>
            <a:chExt cx="1336959" cy="1387131"/>
          </a:xfrm>
        </p:grpSpPr>
        <p:sp>
          <p:nvSpPr>
            <p:cNvPr id="4" name="Freeform 4"/>
            <p:cNvSpPr/>
            <p:nvPr/>
          </p:nvSpPr>
          <p:spPr>
            <a:xfrm>
              <a:off x="0" y="0"/>
              <a:ext cx="1336959" cy="1387131"/>
            </a:xfrm>
            <a:custGeom>
              <a:avLst/>
              <a:gdLst/>
              <a:ahLst/>
              <a:cxnLst/>
              <a:rect l="l" t="t" r="r" b="b"/>
              <a:pathLst>
                <a:path w="1336959" h="1387131">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1876" r="-1876"/>
              </a:stretch>
            </a:blipFill>
            <a:ln w="28575" cap="rnd">
              <a:solidFill>
                <a:srgbClr val="FFFFFF"/>
              </a:solidFill>
              <a:prstDash val="solid"/>
              <a:round/>
            </a:ln>
          </p:spPr>
          <p:txBody>
            <a:bodyPr/>
            <a:lstStyle/>
            <a:p>
              <a:endParaRPr lang="en-ZA"/>
            </a:p>
          </p:txBody>
        </p:sp>
      </p:grpSp>
      <p:grpSp>
        <p:nvGrpSpPr>
          <p:cNvPr id="5" name="Group 5"/>
          <p:cNvGrpSpPr/>
          <p:nvPr/>
        </p:nvGrpSpPr>
        <p:grpSpPr>
          <a:xfrm>
            <a:off x="9586192" y="783181"/>
            <a:ext cx="8945416" cy="8849769"/>
            <a:chOff x="0" y="-47625"/>
            <a:chExt cx="11927221" cy="11799692"/>
          </a:xfrm>
        </p:grpSpPr>
        <p:sp>
          <p:nvSpPr>
            <p:cNvPr id="6" name="TextBox 6"/>
            <p:cNvSpPr txBox="1"/>
            <p:nvPr/>
          </p:nvSpPr>
          <p:spPr>
            <a:xfrm>
              <a:off x="0" y="3552021"/>
              <a:ext cx="11602410" cy="4613569"/>
            </a:xfrm>
            <a:prstGeom prst="rect">
              <a:avLst/>
            </a:prstGeom>
          </p:spPr>
          <p:txBody>
            <a:bodyPr lIns="0" tIns="0" rIns="0" bIns="0" rtlCol="0" anchor="t">
              <a:spAutoFit/>
            </a:bodyPr>
            <a:lstStyle/>
            <a:p>
              <a:pPr algn="ctr">
                <a:lnSpc>
                  <a:spcPts val="8836"/>
                </a:lnSpc>
              </a:pPr>
              <a:r>
                <a:rPr lang="en-US" sz="8836" dirty="0">
                  <a:solidFill>
                    <a:srgbClr val="CBB9E3"/>
                  </a:solidFill>
                  <a:latin typeface="Gilda Display"/>
                  <a:ea typeface="Gilda Display"/>
                  <a:cs typeface="Gilda Display"/>
                  <a:sym typeface="Gilda Display"/>
                </a:rPr>
                <a:t>VEA: Violence Ending </a:t>
              </a:r>
            </a:p>
            <a:p>
              <a:pPr marL="0" lvl="0" indent="0" algn="ctr">
                <a:lnSpc>
                  <a:spcPts val="8836"/>
                </a:lnSpc>
              </a:pPr>
              <a:r>
                <a:rPr lang="en-US" sz="8836" dirty="0">
                  <a:solidFill>
                    <a:srgbClr val="CBB9E3"/>
                  </a:solidFill>
                  <a:latin typeface="Gilda Display"/>
                  <a:ea typeface="Gilda Display"/>
                  <a:cs typeface="Gilda Display"/>
                  <a:sym typeface="Gilda Display"/>
                </a:rPr>
                <a:t>Agent</a:t>
              </a:r>
            </a:p>
          </p:txBody>
        </p:sp>
        <p:sp>
          <p:nvSpPr>
            <p:cNvPr id="7" name="TextBox 7"/>
            <p:cNvSpPr txBox="1"/>
            <p:nvPr/>
          </p:nvSpPr>
          <p:spPr>
            <a:xfrm>
              <a:off x="324811" y="11063740"/>
              <a:ext cx="11602410" cy="688327"/>
            </a:xfrm>
            <a:prstGeom prst="rect">
              <a:avLst/>
            </a:prstGeom>
          </p:spPr>
          <p:txBody>
            <a:bodyPr lIns="0" tIns="0" rIns="0" bIns="0" rtlCol="0" anchor="t">
              <a:spAutoFit/>
            </a:bodyPr>
            <a:lstStyle/>
            <a:p>
              <a:pPr marL="0" lvl="0" indent="0" algn="ctr">
                <a:lnSpc>
                  <a:spcPts val="4358"/>
                </a:lnSpc>
              </a:pPr>
              <a:r>
                <a:rPr lang="en-US" sz="3112" b="1" dirty="0">
                  <a:solidFill>
                    <a:srgbClr val="CBB9E3"/>
                  </a:solidFill>
                  <a:latin typeface="HK Grotesk Bold"/>
                  <a:ea typeface="HK Grotesk Bold"/>
                  <a:cs typeface="HK Grotesk Bold"/>
                  <a:sym typeface="HK Grotesk Bold"/>
                </a:rPr>
                <a:t>Gender-Based Violence Chat Support</a:t>
              </a:r>
            </a:p>
          </p:txBody>
        </p:sp>
        <p:sp>
          <p:nvSpPr>
            <p:cNvPr id="8" name="TextBox 8"/>
            <p:cNvSpPr txBox="1"/>
            <p:nvPr/>
          </p:nvSpPr>
          <p:spPr>
            <a:xfrm>
              <a:off x="0" y="-47625"/>
              <a:ext cx="11602410" cy="493509"/>
            </a:xfrm>
            <a:prstGeom prst="rect">
              <a:avLst/>
            </a:prstGeom>
          </p:spPr>
          <p:txBody>
            <a:bodyPr lIns="0" tIns="0" rIns="0" bIns="0" rtlCol="0" anchor="t">
              <a:spAutoFit/>
            </a:bodyPr>
            <a:lstStyle/>
            <a:p>
              <a:pPr marL="0" lvl="0" indent="0" algn="ctr">
                <a:lnSpc>
                  <a:spcPts val="3092"/>
                </a:lnSpc>
              </a:pPr>
              <a:r>
                <a:rPr lang="en-US" sz="2209" dirty="0">
                  <a:solidFill>
                    <a:srgbClr val="CBB9E3"/>
                  </a:solidFill>
                  <a:latin typeface="HK Grotesk Light"/>
                  <a:ea typeface="HK Grotesk Light"/>
                  <a:cs typeface="HK Grotesk Light"/>
                  <a:sym typeface="HK Grotesk Light"/>
                </a:rPr>
                <a:t>SUPPORTING VICTIMS OF VIOLENCE AND ABUSE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rot="-713832">
            <a:off x="-4531687" y="6137129"/>
            <a:ext cx="8157874" cy="9711754"/>
          </a:xfrm>
          <a:custGeom>
            <a:avLst/>
            <a:gdLst/>
            <a:ahLst/>
            <a:cxnLst/>
            <a:rect l="l" t="t" r="r" b="b"/>
            <a:pathLst>
              <a:path w="8157874" h="9711754">
                <a:moveTo>
                  <a:pt x="0" y="0"/>
                </a:moveTo>
                <a:lnTo>
                  <a:pt x="8157874" y="0"/>
                </a:lnTo>
                <a:lnTo>
                  <a:pt x="8157874" y="9711754"/>
                </a:lnTo>
                <a:lnTo>
                  <a:pt x="0" y="97117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ZA"/>
          </a:p>
        </p:txBody>
      </p:sp>
      <p:grpSp>
        <p:nvGrpSpPr>
          <p:cNvPr id="3" name="Group 3"/>
          <p:cNvGrpSpPr/>
          <p:nvPr/>
        </p:nvGrpSpPr>
        <p:grpSpPr>
          <a:xfrm>
            <a:off x="1028700" y="2004694"/>
            <a:ext cx="16230600" cy="7253606"/>
            <a:chOff x="0" y="0"/>
            <a:chExt cx="4274726" cy="1910415"/>
          </a:xfrm>
        </p:grpSpPr>
        <p:sp>
          <p:nvSpPr>
            <p:cNvPr id="4" name="Freeform 4"/>
            <p:cNvSpPr/>
            <p:nvPr/>
          </p:nvSpPr>
          <p:spPr>
            <a:xfrm>
              <a:off x="0" y="0"/>
              <a:ext cx="4274726" cy="1910415"/>
            </a:xfrm>
            <a:custGeom>
              <a:avLst/>
              <a:gdLst/>
              <a:ahLst/>
              <a:cxnLst/>
              <a:rect l="l" t="t" r="r" b="b"/>
              <a:pathLst>
                <a:path w="4274726" h="1910415">
                  <a:moveTo>
                    <a:pt x="8109" y="0"/>
                  </a:moveTo>
                  <a:lnTo>
                    <a:pt x="4266617" y="0"/>
                  </a:lnTo>
                  <a:cubicBezTo>
                    <a:pt x="4268768" y="0"/>
                    <a:pt x="4270830" y="854"/>
                    <a:pt x="4272351" y="2375"/>
                  </a:cubicBezTo>
                  <a:cubicBezTo>
                    <a:pt x="4273872" y="3896"/>
                    <a:pt x="4274726" y="5958"/>
                    <a:pt x="4274726" y="8109"/>
                  </a:cubicBezTo>
                  <a:lnTo>
                    <a:pt x="4274726" y="1902306"/>
                  </a:lnTo>
                  <a:cubicBezTo>
                    <a:pt x="4274726" y="1904456"/>
                    <a:pt x="4273872" y="1906519"/>
                    <a:pt x="4272351" y="1908040"/>
                  </a:cubicBezTo>
                  <a:cubicBezTo>
                    <a:pt x="4270830" y="1909560"/>
                    <a:pt x="4268768" y="1910415"/>
                    <a:pt x="4266617" y="1910415"/>
                  </a:cubicBezTo>
                  <a:lnTo>
                    <a:pt x="8109" y="1910415"/>
                  </a:lnTo>
                  <a:cubicBezTo>
                    <a:pt x="5958" y="1910415"/>
                    <a:pt x="3896" y="1909560"/>
                    <a:pt x="2375" y="1908040"/>
                  </a:cubicBezTo>
                  <a:cubicBezTo>
                    <a:pt x="854" y="1906519"/>
                    <a:pt x="0" y="1904456"/>
                    <a:pt x="0" y="1902306"/>
                  </a:cubicBezTo>
                  <a:lnTo>
                    <a:pt x="0" y="8109"/>
                  </a:lnTo>
                  <a:cubicBezTo>
                    <a:pt x="0" y="5958"/>
                    <a:pt x="854" y="3896"/>
                    <a:pt x="2375" y="2375"/>
                  </a:cubicBezTo>
                  <a:cubicBezTo>
                    <a:pt x="3896" y="854"/>
                    <a:pt x="5958" y="0"/>
                    <a:pt x="8109" y="0"/>
                  </a:cubicBezTo>
                  <a:close/>
                </a:path>
              </a:pathLst>
            </a:custGeom>
            <a:solidFill>
              <a:srgbClr val="6A5599"/>
            </a:solidFill>
          </p:spPr>
          <p:txBody>
            <a:bodyPr/>
            <a:lstStyle/>
            <a:p>
              <a:endParaRPr lang="en-ZA"/>
            </a:p>
          </p:txBody>
        </p:sp>
        <p:sp>
          <p:nvSpPr>
            <p:cNvPr id="5" name="TextBox 5"/>
            <p:cNvSpPr txBox="1"/>
            <p:nvPr/>
          </p:nvSpPr>
          <p:spPr>
            <a:xfrm>
              <a:off x="0" y="-9525"/>
              <a:ext cx="4274726" cy="1919940"/>
            </a:xfrm>
            <a:prstGeom prst="rect">
              <a:avLst/>
            </a:prstGeom>
          </p:spPr>
          <p:txBody>
            <a:bodyPr lIns="50800" tIns="50800" rIns="50800" bIns="50800" rtlCol="0" anchor="ctr"/>
            <a:lstStyle/>
            <a:p>
              <a:pPr algn="ctr">
                <a:lnSpc>
                  <a:spcPts val="2639"/>
                </a:lnSpc>
              </a:pPr>
              <a:endParaRPr/>
            </a:p>
          </p:txBody>
        </p:sp>
      </p:grpSp>
      <p:sp>
        <p:nvSpPr>
          <p:cNvPr id="7" name="TextBox 7"/>
          <p:cNvSpPr txBox="1"/>
          <p:nvPr/>
        </p:nvSpPr>
        <p:spPr>
          <a:xfrm>
            <a:off x="666750" y="838200"/>
            <a:ext cx="16954500" cy="1166494"/>
          </a:xfrm>
          <a:prstGeom prst="rect">
            <a:avLst/>
          </a:prstGeom>
        </p:spPr>
        <p:txBody>
          <a:bodyPr lIns="0" tIns="0" rIns="0" bIns="0" rtlCol="0" anchor="t">
            <a:spAutoFit/>
          </a:bodyPr>
          <a:lstStyle/>
          <a:p>
            <a:pPr marL="0" lvl="0" indent="0" algn="ctr">
              <a:lnSpc>
                <a:spcPts val="8799"/>
              </a:lnSpc>
            </a:pPr>
            <a:r>
              <a:rPr lang="en-US" sz="8799">
                <a:solidFill>
                  <a:srgbClr val="CBB9E3"/>
                </a:solidFill>
                <a:latin typeface="Gilda Display"/>
                <a:ea typeface="Gilda Display"/>
                <a:cs typeface="Gilda Display"/>
                <a:sym typeface="Gilda Display"/>
              </a:rPr>
              <a:t>Demo Video</a:t>
            </a:r>
          </a:p>
        </p:txBody>
      </p:sp>
      <p:pic>
        <p:nvPicPr>
          <p:cNvPr id="8" name="Demo video">
            <a:hlinkClick r:id="" action="ppaction://media"/>
            <a:extLst>
              <a:ext uri="{FF2B5EF4-FFF2-40B4-BE49-F238E27FC236}">
                <a16:creationId xmlns:a16="http://schemas.microsoft.com/office/drawing/2014/main" id="{3573B9AA-ABF6-B106-A2C4-3F49CBCEE7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1878" y="1857146"/>
            <a:ext cx="17604244" cy="75916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9300848">
            <a:off x="12064338" y="5278644"/>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3503548" y="4221203"/>
            <a:ext cx="12944475" cy="1460485"/>
          </a:xfrm>
          <a:prstGeom prst="rect">
            <a:avLst/>
          </a:prstGeom>
        </p:spPr>
        <p:txBody>
          <a:bodyPr lIns="0" tIns="0" rIns="0" bIns="0" rtlCol="0" anchor="t">
            <a:spAutoFit/>
          </a:bodyPr>
          <a:lstStyle/>
          <a:p>
            <a:pPr marL="0" lvl="0" indent="0" algn="l">
              <a:lnSpc>
                <a:spcPts val="10999"/>
              </a:lnSpc>
            </a:pPr>
            <a:r>
              <a:rPr lang="en-US" sz="10999">
                <a:solidFill>
                  <a:srgbClr val="CBB9E3"/>
                </a:solidFill>
                <a:latin typeface="Gilda Display"/>
                <a:ea typeface="Gilda Display"/>
                <a:cs typeface="Gilda Display"/>
                <a:sym typeface="Gilda Display"/>
              </a:rPr>
              <a:t>Tech Deep Dive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sp>
        <p:nvSpPr>
          <p:cNvPr id="2" name="Freeform 2"/>
          <p:cNvSpPr/>
          <p:nvPr/>
        </p:nvSpPr>
        <p:spPr>
          <a:xfrm rot="-1268288">
            <a:off x="14948604" y="5137126"/>
            <a:ext cx="10936025" cy="10299747"/>
          </a:xfrm>
          <a:custGeom>
            <a:avLst/>
            <a:gdLst/>
            <a:ahLst/>
            <a:cxnLst/>
            <a:rect l="l" t="t" r="r" b="b"/>
            <a:pathLst>
              <a:path w="10936025" h="10299747">
                <a:moveTo>
                  <a:pt x="0" y="0"/>
                </a:moveTo>
                <a:lnTo>
                  <a:pt x="10936025" y="0"/>
                </a:lnTo>
                <a:lnTo>
                  <a:pt x="10936025" y="10299748"/>
                </a:lnTo>
                <a:lnTo>
                  <a:pt x="0" y="10299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Freeform 3"/>
          <p:cNvSpPr/>
          <p:nvPr/>
        </p:nvSpPr>
        <p:spPr>
          <a:xfrm rot="-1268288">
            <a:off x="-5468013" y="-6781594"/>
            <a:ext cx="10936025" cy="10299747"/>
          </a:xfrm>
          <a:custGeom>
            <a:avLst/>
            <a:gdLst/>
            <a:ahLst/>
            <a:cxnLst/>
            <a:rect l="l" t="t" r="r" b="b"/>
            <a:pathLst>
              <a:path w="10936025" h="10299747">
                <a:moveTo>
                  <a:pt x="0" y="0"/>
                </a:moveTo>
                <a:lnTo>
                  <a:pt x="10936026" y="0"/>
                </a:lnTo>
                <a:lnTo>
                  <a:pt x="10936026"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4" name="TextBox 4"/>
          <p:cNvSpPr txBox="1"/>
          <p:nvPr/>
        </p:nvSpPr>
        <p:spPr>
          <a:xfrm>
            <a:off x="4968014" y="940844"/>
            <a:ext cx="8351973" cy="1460485"/>
          </a:xfrm>
          <a:prstGeom prst="rect">
            <a:avLst/>
          </a:prstGeom>
        </p:spPr>
        <p:txBody>
          <a:bodyPr lIns="0" tIns="0" rIns="0" bIns="0" rtlCol="0" anchor="t">
            <a:spAutoFit/>
          </a:bodyPr>
          <a:lstStyle/>
          <a:p>
            <a:pPr marL="0" lvl="0" indent="0" algn="ctr">
              <a:lnSpc>
                <a:spcPts val="10999"/>
              </a:lnSpc>
            </a:pPr>
            <a:r>
              <a:rPr lang="en-US" sz="10999">
                <a:solidFill>
                  <a:srgbClr val="CBB9E3"/>
                </a:solidFill>
                <a:latin typeface="Gilda Display"/>
                <a:ea typeface="Gilda Display"/>
                <a:cs typeface="Gilda Display"/>
                <a:sym typeface="Gilda Display"/>
              </a:rPr>
              <a:t>Architecture</a:t>
            </a:r>
          </a:p>
        </p:txBody>
      </p:sp>
      <p:sp>
        <p:nvSpPr>
          <p:cNvPr id="5" name="TextBox 5"/>
          <p:cNvSpPr txBox="1"/>
          <p:nvPr/>
        </p:nvSpPr>
        <p:spPr>
          <a:xfrm>
            <a:off x="1819827" y="2975023"/>
            <a:ext cx="15439473" cy="6346728"/>
          </a:xfrm>
          <a:prstGeom prst="rect">
            <a:avLst/>
          </a:prstGeom>
        </p:spPr>
        <p:txBody>
          <a:bodyPr lIns="0" tIns="0" rIns="0" bIns="0" rtlCol="0" anchor="t">
            <a:spAutoFit/>
          </a:bodyPr>
          <a:lstStyle/>
          <a:p>
            <a:pPr marL="835790" lvl="1" indent="-417895" algn="ctr">
              <a:lnSpc>
                <a:spcPts val="3871"/>
              </a:lnSpc>
              <a:buFont typeface="Arial"/>
              <a:buChar char="•"/>
            </a:pPr>
            <a:r>
              <a:rPr lang="en-US" sz="3871">
                <a:solidFill>
                  <a:srgbClr val="CBB9E3"/>
                </a:solidFill>
                <a:latin typeface="HK Grotesk"/>
                <a:ea typeface="HK Grotesk"/>
                <a:cs typeface="HK Grotesk"/>
                <a:sym typeface="HK Grotesk"/>
              </a:rPr>
              <a:t>Our AI GBV Support Chatbot is designed for safe, real-time assistance:</a:t>
            </a:r>
          </a:p>
          <a:p>
            <a:pPr marL="835790" lvl="1" indent="-417895" algn="ctr">
              <a:lnSpc>
                <a:spcPts val="3871"/>
              </a:lnSpc>
              <a:buFont typeface="Arial"/>
              <a:buChar char="•"/>
            </a:pPr>
            <a:r>
              <a:rPr lang="en-US" sz="3871">
                <a:solidFill>
                  <a:srgbClr val="CBB9E3"/>
                </a:solidFill>
                <a:latin typeface="HK Grotesk"/>
                <a:ea typeface="HK Grotesk"/>
                <a:cs typeface="HK Grotesk"/>
                <a:sym typeface="HK Grotesk"/>
              </a:rPr>
              <a:t>Frontend (React + Tailwind CSS): User-friendly chat interface, file uploads, and Help button for immediate support.</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Backend (Flask API): Handles user messages, detects red-flag / crisis keywords, and communicates with the AI engine.</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AI Engine (GPT-based): Provides empathetic responses, red-flag detection, and professional support guidance.</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Session Memory: Maintains chat context and professional support mode without a database.</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Alerts / Help Button: Triggers a modal to confirm contacting trained support</a:t>
            </a:r>
          </a:p>
          <a:p>
            <a:pPr algn="ctr">
              <a:lnSpc>
                <a:spcPts val="3871"/>
              </a:lnSpc>
              <a:spcBef>
                <a:spcPct val="0"/>
              </a:spcBef>
            </a:pPr>
            <a:endParaRPr lang="en-US" sz="3871">
              <a:solidFill>
                <a:srgbClr val="CBB9E3"/>
              </a:solidFill>
              <a:latin typeface="HK Grotesk"/>
              <a:ea typeface="HK Grotesk"/>
              <a:cs typeface="HK Grotesk"/>
              <a:sym typeface="HK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rot="1111527">
            <a:off x="-4769276" y="2380087"/>
            <a:ext cx="8157874" cy="9711754"/>
          </a:xfrm>
          <a:custGeom>
            <a:avLst/>
            <a:gdLst/>
            <a:ahLst/>
            <a:cxnLst/>
            <a:rect l="l" t="t" r="r" b="b"/>
            <a:pathLst>
              <a:path w="8157874" h="9711754">
                <a:moveTo>
                  <a:pt x="0" y="0"/>
                </a:moveTo>
                <a:lnTo>
                  <a:pt x="8157874" y="0"/>
                </a:lnTo>
                <a:lnTo>
                  <a:pt x="8157874" y="9711755"/>
                </a:lnTo>
                <a:lnTo>
                  <a:pt x="0" y="97117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666750" y="838200"/>
            <a:ext cx="16954500" cy="1166494"/>
          </a:xfrm>
          <a:prstGeom prst="rect">
            <a:avLst/>
          </a:prstGeom>
        </p:spPr>
        <p:txBody>
          <a:bodyPr lIns="0" tIns="0" rIns="0" bIns="0" rtlCol="0" anchor="t">
            <a:spAutoFit/>
          </a:bodyPr>
          <a:lstStyle/>
          <a:p>
            <a:pPr marL="0" lvl="0" indent="0" algn="ctr">
              <a:lnSpc>
                <a:spcPts val="8799"/>
              </a:lnSpc>
            </a:pPr>
            <a:r>
              <a:rPr lang="en-US" sz="8799">
                <a:solidFill>
                  <a:srgbClr val="CBB9E3"/>
                </a:solidFill>
                <a:latin typeface="Gilda Display"/>
                <a:ea typeface="Gilda Display"/>
                <a:cs typeface="Gilda Display"/>
                <a:sym typeface="Gilda Display"/>
              </a:rPr>
              <a:t>Flow</a:t>
            </a:r>
          </a:p>
        </p:txBody>
      </p:sp>
      <p:sp>
        <p:nvSpPr>
          <p:cNvPr id="4" name="TextBox 4"/>
          <p:cNvSpPr txBox="1"/>
          <p:nvPr/>
        </p:nvSpPr>
        <p:spPr>
          <a:xfrm>
            <a:off x="3887702" y="2847838"/>
            <a:ext cx="10512596" cy="5181600"/>
          </a:xfrm>
          <a:prstGeom prst="rect">
            <a:avLst/>
          </a:prstGeom>
        </p:spPr>
        <p:txBody>
          <a:bodyPr lIns="0" tIns="0" rIns="0" bIns="0" rtlCol="0" anchor="t">
            <a:spAutoFit/>
          </a:bodyPr>
          <a:lstStyle/>
          <a:p>
            <a:pPr marL="971550" lvl="1" indent="-485775" algn="ctr">
              <a:lnSpc>
                <a:spcPts val="4500"/>
              </a:lnSpc>
              <a:buFont typeface="Arial"/>
              <a:buChar char="•"/>
            </a:pPr>
            <a:r>
              <a:rPr lang="en-US" sz="4500">
                <a:solidFill>
                  <a:srgbClr val="CBB9E3"/>
                </a:solidFill>
                <a:latin typeface="HK Grotesk"/>
                <a:ea typeface="HK Grotesk"/>
                <a:cs typeface="HK Grotesk"/>
                <a:sym typeface="HK Grotesk"/>
              </a:rPr>
              <a:t>Flow:User sends a message → Frontend captures input.</a:t>
            </a:r>
          </a:p>
          <a:p>
            <a:pPr marL="971550" lvl="1" indent="-485775" algn="ctr">
              <a:lnSpc>
                <a:spcPts val="4500"/>
              </a:lnSpc>
              <a:spcBef>
                <a:spcPct val="0"/>
              </a:spcBef>
              <a:buFont typeface="Arial"/>
              <a:buChar char="•"/>
            </a:pPr>
            <a:r>
              <a:rPr lang="en-US" sz="4500">
                <a:solidFill>
                  <a:srgbClr val="CBB9E3"/>
                </a:solidFill>
                <a:latin typeface="HK Grotesk"/>
                <a:ea typeface="HK Grotesk"/>
                <a:cs typeface="HK Grotesk"/>
                <a:sym typeface="HK Grotesk"/>
              </a:rPr>
              <a:t>Backend checks for crisis keywords → triggers support if needed.</a:t>
            </a:r>
          </a:p>
          <a:p>
            <a:pPr marL="971550" lvl="1" indent="-485775" algn="ctr">
              <a:lnSpc>
                <a:spcPts val="4500"/>
              </a:lnSpc>
              <a:spcBef>
                <a:spcPct val="0"/>
              </a:spcBef>
              <a:buFont typeface="Arial"/>
              <a:buChar char="•"/>
            </a:pPr>
            <a:r>
              <a:rPr lang="en-US" sz="4500">
                <a:solidFill>
                  <a:srgbClr val="CBB9E3"/>
                </a:solidFill>
                <a:latin typeface="HK Grotesk"/>
                <a:ea typeface="HK Grotesk"/>
                <a:cs typeface="HK Grotesk"/>
                <a:sym typeface="HK Grotesk"/>
              </a:rPr>
              <a:t>GPT generates empathetic response → sent back to frontend.</a:t>
            </a:r>
          </a:p>
          <a:p>
            <a:pPr marL="971550" lvl="1" indent="-485775" algn="ctr">
              <a:lnSpc>
                <a:spcPts val="4500"/>
              </a:lnSpc>
              <a:spcBef>
                <a:spcPct val="0"/>
              </a:spcBef>
              <a:buFont typeface="Arial"/>
              <a:buChar char="•"/>
            </a:pPr>
            <a:r>
              <a:rPr lang="en-US" sz="4500">
                <a:solidFill>
                  <a:srgbClr val="CBB9E3"/>
                </a:solidFill>
                <a:latin typeface="HK Grotesk"/>
                <a:ea typeface="HK Grotesk"/>
                <a:cs typeface="HK Grotesk"/>
                <a:sym typeface="HK Grotesk"/>
              </a:rPr>
              <a:t>Chat history stored in DB → accessible for analytics &amp; reporting.</a:t>
            </a:r>
          </a:p>
          <a:p>
            <a:pPr algn="ctr">
              <a:lnSpc>
                <a:spcPts val="4500"/>
              </a:lnSpc>
              <a:spcBef>
                <a:spcPct val="0"/>
              </a:spcBef>
            </a:pPr>
            <a:endParaRPr lang="en-US" sz="4500">
              <a:solidFill>
                <a:srgbClr val="CBB9E3"/>
              </a:solidFill>
              <a:latin typeface="HK Grotesk"/>
              <a:ea typeface="HK Grotesk"/>
              <a:cs typeface="HK Grotesk"/>
              <a:sym typeface="HK Grotesk"/>
            </a:endParaRPr>
          </a:p>
        </p:txBody>
      </p:sp>
      <p:sp>
        <p:nvSpPr>
          <p:cNvPr id="5" name="Freeform 5"/>
          <p:cNvSpPr/>
          <p:nvPr/>
        </p:nvSpPr>
        <p:spPr>
          <a:xfrm rot="-713832">
            <a:off x="15725458" y="-2851183"/>
            <a:ext cx="8157874" cy="9711754"/>
          </a:xfrm>
          <a:custGeom>
            <a:avLst/>
            <a:gdLst/>
            <a:ahLst/>
            <a:cxnLst/>
            <a:rect l="l" t="t" r="r" b="b"/>
            <a:pathLst>
              <a:path w="8157874" h="9711754">
                <a:moveTo>
                  <a:pt x="0" y="0"/>
                </a:moveTo>
                <a:lnTo>
                  <a:pt x="8157874" y="0"/>
                </a:lnTo>
                <a:lnTo>
                  <a:pt x="8157874" y="9711754"/>
                </a:lnTo>
                <a:lnTo>
                  <a:pt x="0" y="97117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6" name="TextBox 6"/>
          <p:cNvSpPr txBox="1"/>
          <p:nvPr/>
        </p:nvSpPr>
        <p:spPr>
          <a:xfrm>
            <a:off x="666750" y="9048234"/>
            <a:ext cx="20108060" cy="477283"/>
          </a:xfrm>
          <a:prstGeom prst="rect">
            <a:avLst/>
          </a:prstGeom>
        </p:spPr>
        <p:txBody>
          <a:bodyPr lIns="0" tIns="0" rIns="0" bIns="0" rtlCol="0" anchor="t">
            <a:spAutoFit/>
          </a:bodyPr>
          <a:lstStyle/>
          <a:p>
            <a:pPr algn="ctr">
              <a:lnSpc>
                <a:spcPts val="3519"/>
              </a:lnSpc>
              <a:spcBef>
                <a:spcPct val="0"/>
              </a:spcBef>
            </a:pPr>
            <a:r>
              <a:rPr lang="en-US" sz="3519">
                <a:solidFill>
                  <a:srgbClr val="CBB9E3"/>
                </a:solidFill>
                <a:latin typeface="Gilda Display"/>
                <a:ea typeface="Gilda Display"/>
                <a:cs typeface="Gilda Display"/>
                <a:sym typeface="Gilda Display"/>
              </a:rPr>
              <a:t>User → Frontend → Backend → AI Engine → Backend → Frontend → Use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9300848">
            <a:off x="13448204" y="-3684469"/>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190425" y="200025"/>
            <a:ext cx="18097575" cy="1503420"/>
          </a:xfrm>
          <a:prstGeom prst="rect">
            <a:avLst/>
          </a:prstGeom>
        </p:spPr>
        <p:txBody>
          <a:bodyPr lIns="0" tIns="0" rIns="0" bIns="0" rtlCol="0" anchor="t">
            <a:spAutoFit/>
          </a:bodyPr>
          <a:lstStyle/>
          <a:p>
            <a:pPr marL="0" lvl="0" indent="0" algn="ctr">
              <a:lnSpc>
                <a:spcPts val="11189"/>
              </a:lnSpc>
            </a:pPr>
            <a:r>
              <a:rPr lang="en-US" sz="11189">
                <a:solidFill>
                  <a:srgbClr val="CBB9E3"/>
                </a:solidFill>
                <a:latin typeface="Gilda Display"/>
                <a:ea typeface="Gilda Display"/>
                <a:cs typeface="Gilda Display"/>
                <a:sym typeface="Gilda Display"/>
              </a:rPr>
              <a:t>Tech Stack</a:t>
            </a:r>
          </a:p>
        </p:txBody>
      </p:sp>
      <p:sp>
        <p:nvSpPr>
          <p:cNvPr id="4" name="TextBox 4"/>
          <p:cNvSpPr txBox="1"/>
          <p:nvPr/>
        </p:nvSpPr>
        <p:spPr>
          <a:xfrm>
            <a:off x="190425" y="3902909"/>
            <a:ext cx="14636775" cy="4152305"/>
          </a:xfrm>
          <a:prstGeom prst="rect">
            <a:avLst/>
          </a:prstGeom>
        </p:spPr>
        <p:txBody>
          <a:bodyPr lIns="0" tIns="0" rIns="0" bIns="0" rtlCol="0" anchor="t">
            <a:spAutoFit/>
          </a:bodyPr>
          <a:lstStyle/>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Frontend: React, Tailwind CSS, HTML/CSS</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Backend: Python, Flask</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AI: Gemini model </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Utilities: jsPDF for exporting chat history, session memory for chat context</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Deployment: Local or cloud server (no database required)</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Git Version Control</a:t>
            </a:r>
          </a:p>
          <a:p>
            <a:pPr algn="l">
              <a:lnSpc>
                <a:spcPts val="4101"/>
              </a:lnSpc>
              <a:spcBef>
                <a:spcPct val="0"/>
              </a:spcBef>
            </a:pPr>
            <a:endParaRPr lang="en-US" sz="4101">
              <a:solidFill>
                <a:srgbClr val="CBB9E3"/>
              </a:solidFill>
              <a:latin typeface="HK Grotesk"/>
              <a:ea typeface="HK Grotesk"/>
              <a:cs typeface="HK Grotesk"/>
              <a:sym typeface="HK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sp>
        <p:nvSpPr>
          <p:cNvPr id="2" name="Freeform 2"/>
          <p:cNvSpPr/>
          <p:nvPr/>
        </p:nvSpPr>
        <p:spPr>
          <a:xfrm rot="-3448680">
            <a:off x="-6596901" y="-136292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TextBox 3"/>
          <p:cNvSpPr txBox="1"/>
          <p:nvPr/>
        </p:nvSpPr>
        <p:spPr>
          <a:xfrm>
            <a:off x="4968014" y="940844"/>
            <a:ext cx="8351973" cy="2851135"/>
          </a:xfrm>
          <a:prstGeom prst="rect">
            <a:avLst/>
          </a:prstGeom>
        </p:spPr>
        <p:txBody>
          <a:bodyPr lIns="0" tIns="0" rIns="0" bIns="0" rtlCol="0" anchor="t">
            <a:spAutoFit/>
          </a:bodyPr>
          <a:lstStyle/>
          <a:p>
            <a:pPr marL="0" lvl="0" indent="0" algn="ctr">
              <a:lnSpc>
                <a:spcPts val="10999"/>
              </a:lnSpc>
            </a:pPr>
            <a:r>
              <a:rPr lang="en-US" sz="10999">
                <a:solidFill>
                  <a:srgbClr val="CBB9E3"/>
                </a:solidFill>
                <a:latin typeface="Gilda Display"/>
                <a:ea typeface="Gilda Display"/>
                <a:cs typeface="Gilda Display"/>
                <a:sym typeface="Gilda Display"/>
              </a:rPr>
              <a:t>Meeting the Team</a:t>
            </a:r>
          </a:p>
        </p:txBody>
      </p:sp>
      <p:sp>
        <p:nvSpPr>
          <p:cNvPr id="4" name="TextBox 4"/>
          <p:cNvSpPr txBox="1"/>
          <p:nvPr/>
        </p:nvSpPr>
        <p:spPr>
          <a:xfrm>
            <a:off x="4968014" y="5022175"/>
            <a:ext cx="15439473" cy="2024337"/>
          </a:xfrm>
          <a:prstGeom prst="rect">
            <a:avLst/>
          </a:prstGeom>
        </p:spPr>
        <p:txBody>
          <a:bodyPr lIns="0" tIns="0" rIns="0" bIns="0" rtlCol="0" anchor="t">
            <a:spAutoFit/>
          </a:bodyPr>
          <a:lstStyle/>
          <a:p>
            <a:pPr marL="835790" lvl="1" indent="-417895" algn="l">
              <a:lnSpc>
                <a:spcPts val="3871"/>
              </a:lnSpc>
              <a:buFont typeface="Arial"/>
              <a:buChar char="•"/>
            </a:pPr>
            <a:r>
              <a:rPr lang="en-US" sz="3871" dirty="0">
                <a:solidFill>
                  <a:srgbClr val="CBB9E3"/>
                </a:solidFill>
                <a:latin typeface="HK Grotesk"/>
                <a:ea typeface="HK Grotesk"/>
                <a:cs typeface="HK Grotesk"/>
                <a:sym typeface="HK Grotesk"/>
              </a:rPr>
              <a:t>Nooriya  Shaik – Co-Team Lead &amp; Designer &amp; Frontend</a:t>
            </a:r>
          </a:p>
          <a:p>
            <a:pPr marL="835790" lvl="1" indent="-417895" algn="l">
              <a:lnSpc>
                <a:spcPts val="3871"/>
              </a:lnSpc>
              <a:spcBef>
                <a:spcPct val="0"/>
              </a:spcBef>
              <a:buFont typeface="Arial"/>
              <a:buChar char="•"/>
            </a:pPr>
            <a:r>
              <a:rPr lang="en-US" sz="3871" dirty="0" err="1">
                <a:solidFill>
                  <a:srgbClr val="CBB9E3"/>
                </a:solidFill>
                <a:latin typeface="HK Grotesk"/>
                <a:ea typeface="HK Grotesk"/>
                <a:cs typeface="HK Grotesk"/>
                <a:sym typeface="HK Grotesk"/>
              </a:rPr>
              <a:t>Jawahier</a:t>
            </a:r>
            <a:r>
              <a:rPr lang="en-US" sz="3871" dirty="0">
                <a:solidFill>
                  <a:srgbClr val="CBB9E3"/>
                </a:solidFill>
                <a:latin typeface="HK Grotesk"/>
                <a:ea typeface="HK Grotesk"/>
                <a:cs typeface="HK Grotesk"/>
                <a:sym typeface="HK Grotesk"/>
              </a:rPr>
              <a:t>  Achmat – Co-Team Lead &amp; Frontend Lead</a:t>
            </a:r>
          </a:p>
          <a:p>
            <a:pPr marL="835790" lvl="1" indent="-417895" algn="l">
              <a:lnSpc>
                <a:spcPts val="3871"/>
              </a:lnSpc>
              <a:buFont typeface="Arial"/>
              <a:buChar char="•"/>
            </a:pPr>
            <a:r>
              <a:rPr lang="en-US" sz="3871" dirty="0" err="1">
                <a:solidFill>
                  <a:srgbClr val="CBB9E3"/>
                </a:solidFill>
                <a:latin typeface="HK Grotesk"/>
                <a:ea typeface="HK Grotesk"/>
                <a:cs typeface="HK Grotesk"/>
                <a:sym typeface="HK Grotesk"/>
              </a:rPr>
              <a:t>Moegamat</a:t>
            </a:r>
            <a:r>
              <a:rPr lang="en-US" sz="3871" dirty="0">
                <a:solidFill>
                  <a:srgbClr val="CBB9E3"/>
                </a:solidFill>
                <a:latin typeface="HK Grotesk"/>
                <a:ea typeface="HK Grotesk"/>
                <a:cs typeface="HK Grotesk"/>
                <a:sym typeface="HK Grotesk"/>
              </a:rPr>
              <a:t> Samsodien – Backend &amp; AI Specialist</a:t>
            </a:r>
          </a:p>
          <a:p>
            <a:pPr marL="835790" lvl="1" indent="-417895" algn="l">
              <a:lnSpc>
                <a:spcPts val="3871"/>
              </a:lnSpc>
              <a:buFont typeface="Arial"/>
              <a:buChar char="•"/>
            </a:pPr>
            <a:r>
              <a:rPr lang="en-US" sz="3871" dirty="0">
                <a:solidFill>
                  <a:srgbClr val="CBB9E3"/>
                </a:solidFill>
                <a:latin typeface="HK Grotesk"/>
                <a:ea typeface="HK Grotesk"/>
                <a:cs typeface="HK Grotesk"/>
                <a:sym typeface="HK Grotesk"/>
              </a:rPr>
              <a:t>Nikita Martin – Backend &amp; Frontend Developer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rot="1111527">
            <a:off x="-1199019" y="1044365"/>
            <a:ext cx="8157874" cy="9711754"/>
          </a:xfrm>
          <a:custGeom>
            <a:avLst/>
            <a:gdLst/>
            <a:ahLst/>
            <a:cxnLst/>
            <a:rect l="l" t="t" r="r" b="b"/>
            <a:pathLst>
              <a:path w="8157874" h="9711754">
                <a:moveTo>
                  <a:pt x="0" y="0"/>
                </a:moveTo>
                <a:lnTo>
                  <a:pt x="8157874" y="0"/>
                </a:lnTo>
                <a:lnTo>
                  <a:pt x="8157874" y="9711754"/>
                </a:lnTo>
                <a:lnTo>
                  <a:pt x="0" y="97117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5798023" y="1310284"/>
            <a:ext cx="11461277" cy="7752157"/>
          </a:xfrm>
          <a:prstGeom prst="rect">
            <a:avLst/>
          </a:prstGeom>
        </p:spPr>
        <p:txBody>
          <a:bodyPr lIns="0" tIns="0" rIns="0" bIns="0" rtlCol="0" anchor="t">
            <a:spAutoFit/>
          </a:bodyPr>
          <a:lstStyle/>
          <a:p>
            <a:pPr algn="ctr">
              <a:lnSpc>
                <a:spcPts val="4906"/>
              </a:lnSpc>
            </a:pPr>
            <a:r>
              <a:rPr lang="en-US" sz="4906">
                <a:solidFill>
                  <a:srgbClr val="CBB9E3"/>
                </a:solidFill>
                <a:latin typeface="HK Grotesk"/>
                <a:ea typeface="HK Grotesk"/>
                <a:cs typeface="HK Grotesk"/>
                <a:sym typeface="HK Grotesk"/>
              </a:rPr>
              <a:t>We’ve created a safe, responsive, and empathetic digital assistant for individuals affected by GBV. Our solution combines immediate chatbot guidance, red flag detection, and professional support access, providing users with timely help and peace of mind.</a:t>
            </a:r>
          </a:p>
          <a:p>
            <a:pPr algn="ctr">
              <a:lnSpc>
                <a:spcPts val="4906"/>
              </a:lnSpc>
            </a:pPr>
            <a:endParaRPr lang="en-US" sz="4906">
              <a:solidFill>
                <a:srgbClr val="CBB9E3"/>
              </a:solidFill>
              <a:latin typeface="HK Grotesk"/>
              <a:ea typeface="HK Grotesk"/>
              <a:cs typeface="HK Grotesk"/>
              <a:sym typeface="HK Grotesk"/>
            </a:endParaRPr>
          </a:p>
          <a:p>
            <a:pPr algn="ctr">
              <a:lnSpc>
                <a:spcPts val="4906"/>
              </a:lnSpc>
            </a:pPr>
            <a:r>
              <a:rPr lang="en-US" sz="4906">
                <a:solidFill>
                  <a:srgbClr val="CBB9E3"/>
                </a:solidFill>
                <a:latin typeface="HK Grotesk"/>
                <a:ea typeface="HK Grotesk"/>
                <a:cs typeface="HK Grotesk"/>
                <a:sym typeface="HK Grotesk"/>
              </a:rPr>
              <a:t>“In moments of crisis, immediate support can change lives and empower those affected.”</a:t>
            </a:r>
          </a:p>
          <a:p>
            <a:pPr algn="ctr">
              <a:lnSpc>
                <a:spcPts val="4906"/>
              </a:lnSpc>
            </a:pPr>
            <a:endParaRPr lang="en-US" sz="4906">
              <a:solidFill>
                <a:srgbClr val="CBB9E3"/>
              </a:solidFill>
              <a:latin typeface="HK Grotesk"/>
              <a:ea typeface="HK Grotesk"/>
              <a:cs typeface="HK Grotesk"/>
              <a:sym typeface="HK Grotesk"/>
            </a:endParaRPr>
          </a:p>
          <a:p>
            <a:pPr algn="ctr">
              <a:lnSpc>
                <a:spcPts val="2499"/>
              </a:lnSpc>
              <a:spcBef>
                <a:spcPct val="0"/>
              </a:spcBef>
            </a:pPr>
            <a:r>
              <a:rPr lang="en-US" sz="2499" b="1">
                <a:solidFill>
                  <a:srgbClr val="CBB9E3"/>
                </a:solidFill>
                <a:latin typeface="HK Grotesk Bold"/>
                <a:ea typeface="HK Grotesk Bold"/>
                <a:cs typeface="HK Grotesk Bold"/>
                <a:sym typeface="HK Grotesk Bold"/>
              </a:rPr>
              <a:t>EMPOWERMENT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a:off x="5359785" y="2401330"/>
            <a:ext cx="7568430" cy="6856970"/>
          </a:xfrm>
          <a:custGeom>
            <a:avLst/>
            <a:gdLst/>
            <a:ahLst/>
            <a:cxnLst/>
            <a:rect l="l" t="t" r="r" b="b"/>
            <a:pathLst>
              <a:path w="7568430" h="6856970">
                <a:moveTo>
                  <a:pt x="0" y="0"/>
                </a:moveTo>
                <a:lnTo>
                  <a:pt x="7568430" y="0"/>
                </a:lnTo>
                <a:lnTo>
                  <a:pt x="7568430" y="6856970"/>
                </a:lnTo>
                <a:lnTo>
                  <a:pt x="0" y="6856970"/>
                </a:lnTo>
                <a:lnTo>
                  <a:pt x="0" y="0"/>
                </a:lnTo>
                <a:close/>
              </a:path>
            </a:pathLst>
          </a:custGeom>
          <a:blipFill>
            <a:blip r:embed="rId2"/>
            <a:stretch>
              <a:fillRect t="-5511" r="-2432" b="-7548"/>
            </a:stretch>
          </a:blipFill>
        </p:spPr>
        <p:txBody>
          <a:bodyPr/>
          <a:lstStyle/>
          <a:p>
            <a:endParaRPr lang="en-ZA"/>
          </a:p>
        </p:txBody>
      </p:sp>
      <p:sp>
        <p:nvSpPr>
          <p:cNvPr id="3" name="TextBox 3"/>
          <p:cNvSpPr txBox="1"/>
          <p:nvPr/>
        </p:nvSpPr>
        <p:spPr>
          <a:xfrm>
            <a:off x="4968014" y="940844"/>
            <a:ext cx="8351973" cy="1460485"/>
          </a:xfrm>
          <a:prstGeom prst="rect">
            <a:avLst/>
          </a:prstGeom>
        </p:spPr>
        <p:txBody>
          <a:bodyPr lIns="0" tIns="0" rIns="0" bIns="0" rtlCol="0" anchor="t">
            <a:spAutoFit/>
          </a:bodyPr>
          <a:lstStyle/>
          <a:p>
            <a:pPr marL="0" lvl="0" indent="0" algn="ctr">
              <a:lnSpc>
                <a:spcPts val="10999"/>
              </a:lnSpc>
            </a:pPr>
            <a:r>
              <a:rPr lang="en-US" sz="10999">
                <a:solidFill>
                  <a:srgbClr val="CBB9E3"/>
                </a:solidFill>
                <a:latin typeface="Gilda Display"/>
                <a:ea typeface="Gilda Display"/>
                <a:cs typeface="Gilda Display"/>
                <a:sym typeface="Gilda Display"/>
              </a:rPr>
              <a:t>Thank You!</a:t>
            </a:r>
          </a:p>
        </p:txBody>
      </p:sp>
      <p:sp>
        <p:nvSpPr>
          <p:cNvPr id="4" name="TextBox 4"/>
          <p:cNvSpPr txBox="1"/>
          <p:nvPr/>
        </p:nvSpPr>
        <p:spPr>
          <a:xfrm>
            <a:off x="7568273" y="9582165"/>
            <a:ext cx="3151453" cy="404203"/>
          </a:xfrm>
          <a:prstGeom prst="rect">
            <a:avLst/>
          </a:prstGeom>
        </p:spPr>
        <p:txBody>
          <a:bodyPr lIns="0" tIns="0" rIns="0" bIns="0" rtlCol="0" anchor="t">
            <a:spAutoFit/>
          </a:bodyPr>
          <a:lstStyle/>
          <a:p>
            <a:pPr algn="ctr">
              <a:lnSpc>
                <a:spcPts val="2975"/>
              </a:lnSpc>
              <a:spcBef>
                <a:spcPct val="0"/>
              </a:spcBef>
            </a:pPr>
            <a:r>
              <a:rPr lang="en-US" sz="2975">
                <a:solidFill>
                  <a:srgbClr val="CBB9E3"/>
                </a:solidFill>
                <a:latin typeface="Gilda Display"/>
                <a:ea typeface="Gilda Display"/>
                <a:cs typeface="Gilda Display"/>
                <a:sym typeface="Gilda Display"/>
              </a:rPr>
              <a:t>EMPOWERMENT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666750"/>
            <a:ext cx="6886575" cy="8953500"/>
            <a:chOff x="0" y="0"/>
            <a:chExt cx="1200275" cy="1560523"/>
          </a:xfrm>
        </p:grpSpPr>
        <p:sp>
          <p:nvSpPr>
            <p:cNvPr id="3" name="Freeform 3"/>
            <p:cNvSpPr/>
            <p:nvPr/>
          </p:nvSpPr>
          <p:spPr>
            <a:xfrm>
              <a:off x="0" y="0"/>
              <a:ext cx="1200275" cy="1560523"/>
            </a:xfrm>
            <a:custGeom>
              <a:avLst/>
              <a:gdLst/>
              <a:ahLst/>
              <a:cxnLst/>
              <a:rect l="l" t="t" r="r" b="b"/>
              <a:pathLst>
                <a:path w="1200275" h="1560523">
                  <a:moveTo>
                    <a:pt x="44968" y="0"/>
                  </a:moveTo>
                  <a:lnTo>
                    <a:pt x="1155306" y="0"/>
                  </a:lnTo>
                  <a:cubicBezTo>
                    <a:pt x="1167233" y="0"/>
                    <a:pt x="1178670" y="4738"/>
                    <a:pt x="1187104" y="13171"/>
                  </a:cubicBezTo>
                  <a:cubicBezTo>
                    <a:pt x="1195537" y="21604"/>
                    <a:pt x="1200275" y="33042"/>
                    <a:pt x="1200275" y="44968"/>
                  </a:cubicBezTo>
                  <a:lnTo>
                    <a:pt x="1200275" y="1515555"/>
                  </a:lnTo>
                  <a:cubicBezTo>
                    <a:pt x="1200275" y="1527481"/>
                    <a:pt x="1195537" y="1538919"/>
                    <a:pt x="1187104" y="1547352"/>
                  </a:cubicBezTo>
                  <a:cubicBezTo>
                    <a:pt x="1178670" y="1555785"/>
                    <a:pt x="1167233" y="1560523"/>
                    <a:pt x="1155306" y="1560523"/>
                  </a:cubicBezTo>
                  <a:lnTo>
                    <a:pt x="44968" y="1560523"/>
                  </a:lnTo>
                  <a:cubicBezTo>
                    <a:pt x="33042" y="1560523"/>
                    <a:pt x="21604" y="1555785"/>
                    <a:pt x="13171" y="1547352"/>
                  </a:cubicBezTo>
                  <a:cubicBezTo>
                    <a:pt x="4738" y="1538919"/>
                    <a:pt x="0" y="1527481"/>
                    <a:pt x="0" y="1515555"/>
                  </a:cubicBezTo>
                  <a:lnTo>
                    <a:pt x="0" y="44968"/>
                  </a:lnTo>
                  <a:cubicBezTo>
                    <a:pt x="0" y="33042"/>
                    <a:pt x="4738" y="21604"/>
                    <a:pt x="13171" y="13171"/>
                  </a:cubicBezTo>
                  <a:cubicBezTo>
                    <a:pt x="21604" y="4738"/>
                    <a:pt x="33042" y="0"/>
                    <a:pt x="44968" y="0"/>
                  </a:cubicBezTo>
                  <a:close/>
                </a:path>
              </a:pathLst>
            </a:custGeom>
            <a:blipFill>
              <a:blip r:embed="rId2"/>
              <a:stretch>
                <a:fillRect t="-271" b="-271"/>
              </a:stretch>
            </a:blipFill>
            <a:ln w="19050" cap="rnd">
              <a:solidFill>
                <a:srgbClr val="432766"/>
              </a:solidFill>
              <a:prstDash val="solid"/>
              <a:round/>
            </a:ln>
          </p:spPr>
          <p:txBody>
            <a:bodyPr/>
            <a:lstStyle/>
            <a:p>
              <a:endParaRPr lang="en-ZA"/>
            </a:p>
          </p:txBody>
        </p:sp>
      </p:grpSp>
      <p:grpSp>
        <p:nvGrpSpPr>
          <p:cNvPr id="4" name="Group 4"/>
          <p:cNvGrpSpPr/>
          <p:nvPr/>
        </p:nvGrpSpPr>
        <p:grpSpPr>
          <a:xfrm>
            <a:off x="666750" y="666750"/>
            <a:ext cx="8324850" cy="2028824"/>
            <a:chOff x="0" y="0"/>
            <a:chExt cx="11099800" cy="2705099"/>
          </a:xfrm>
        </p:grpSpPr>
        <p:sp>
          <p:nvSpPr>
            <p:cNvPr id="5" name="TextBox 5"/>
            <p:cNvSpPr txBox="1"/>
            <p:nvPr/>
          </p:nvSpPr>
          <p:spPr>
            <a:xfrm>
              <a:off x="0" y="2057399"/>
              <a:ext cx="11099800" cy="647700"/>
            </a:xfrm>
            <a:prstGeom prst="rect">
              <a:avLst/>
            </a:prstGeom>
          </p:spPr>
          <p:txBody>
            <a:bodyPr lIns="0" tIns="0" rIns="0" bIns="0" rtlCol="0" anchor="t">
              <a:spAutoFit/>
            </a:bodyPr>
            <a:lstStyle/>
            <a:p>
              <a:pPr marL="0" lvl="0" indent="0" algn="ctr">
                <a:lnSpc>
                  <a:spcPts val="3900"/>
                </a:lnSpc>
              </a:pPr>
              <a:endParaRPr/>
            </a:p>
          </p:txBody>
        </p:sp>
        <p:sp>
          <p:nvSpPr>
            <p:cNvPr id="6" name="TextBox 6"/>
            <p:cNvSpPr txBox="1"/>
            <p:nvPr/>
          </p:nvSpPr>
          <p:spPr>
            <a:xfrm>
              <a:off x="0" y="171450"/>
              <a:ext cx="11099800" cy="1612476"/>
            </a:xfrm>
            <a:prstGeom prst="rect">
              <a:avLst/>
            </a:prstGeom>
          </p:spPr>
          <p:txBody>
            <a:bodyPr lIns="0" tIns="0" rIns="0" bIns="0" rtlCol="0" anchor="t">
              <a:spAutoFit/>
            </a:bodyPr>
            <a:lstStyle/>
            <a:p>
              <a:pPr marL="0" lvl="0" indent="0" algn="ctr">
                <a:lnSpc>
                  <a:spcPts val="8799"/>
                </a:lnSpc>
              </a:pPr>
              <a:r>
                <a:rPr lang="en-US" sz="8799">
                  <a:solidFill>
                    <a:srgbClr val="CBB9E3"/>
                  </a:solidFill>
                  <a:latin typeface="Gilda Display"/>
                  <a:ea typeface="Gilda Display"/>
                  <a:cs typeface="Gilda Display"/>
                  <a:sym typeface="Gilda Display"/>
                </a:rPr>
                <a:t>The Problem</a:t>
              </a:r>
            </a:p>
          </p:txBody>
        </p:sp>
      </p:grpSp>
      <p:sp>
        <p:nvSpPr>
          <p:cNvPr id="7" name="TextBox 7"/>
          <p:cNvSpPr txBox="1"/>
          <p:nvPr/>
        </p:nvSpPr>
        <p:spPr>
          <a:xfrm>
            <a:off x="666750" y="2943767"/>
            <a:ext cx="9814357" cy="5351144"/>
          </a:xfrm>
          <a:prstGeom prst="rect">
            <a:avLst/>
          </a:prstGeom>
        </p:spPr>
        <p:txBody>
          <a:bodyPr lIns="0" tIns="0" rIns="0" bIns="0" rtlCol="0" anchor="t">
            <a:spAutoFit/>
          </a:bodyPr>
          <a:lstStyle/>
          <a:p>
            <a:pPr algn="ctr">
              <a:lnSpc>
                <a:spcPts val="3299"/>
              </a:lnSpc>
            </a:pPr>
            <a:r>
              <a:rPr lang="en-US" sz="3299" dirty="0">
                <a:solidFill>
                  <a:srgbClr val="CBB9E3"/>
                </a:solidFill>
                <a:latin typeface="HK Grotesk"/>
                <a:ea typeface="HK Grotesk"/>
                <a:cs typeface="HK Grotesk"/>
                <a:sym typeface="HK Grotesk"/>
              </a:rPr>
              <a:t>Many individuals experience gender-based violence world wide. Survivors often face:</a:t>
            </a:r>
          </a:p>
          <a:p>
            <a:pPr algn="ctr">
              <a:lnSpc>
                <a:spcPts val="3299"/>
              </a:lnSpc>
            </a:pPr>
            <a:endParaRPr lang="en-US" sz="3299" dirty="0">
              <a:solidFill>
                <a:srgbClr val="CBB9E3"/>
              </a:solidFill>
              <a:latin typeface="HK Grotesk"/>
              <a:ea typeface="HK Grotesk"/>
              <a:cs typeface="HK Grotesk"/>
              <a:sym typeface="HK Grotesk"/>
            </a:endParaRPr>
          </a:p>
          <a:p>
            <a:pPr marL="712465" lvl="1" indent="-356233" algn="l">
              <a:lnSpc>
                <a:spcPts val="3299"/>
              </a:lnSpc>
              <a:buFont typeface="Arial"/>
              <a:buChar char="•"/>
            </a:pPr>
            <a:r>
              <a:rPr lang="en-US" sz="3299" dirty="0">
                <a:solidFill>
                  <a:srgbClr val="CBB9E3"/>
                </a:solidFill>
                <a:latin typeface="HK Grotesk"/>
                <a:ea typeface="HK Grotesk"/>
                <a:cs typeface="HK Grotesk"/>
                <a:sym typeface="HK Grotesk"/>
              </a:rPr>
              <a:t>Lack of accessible, safe  channels for guidance</a:t>
            </a:r>
          </a:p>
          <a:p>
            <a:pPr marL="712465" lvl="1" indent="-356233" algn="l">
              <a:lnSpc>
                <a:spcPts val="3299"/>
              </a:lnSpc>
              <a:buFont typeface="Arial"/>
              <a:buChar char="•"/>
            </a:pPr>
            <a:r>
              <a:rPr lang="en-US" sz="3299" dirty="0">
                <a:solidFill>
                  <a:srgbClr val="CBB9E3"/>
                </a:solidFill>
                <a:latin typeface="HK Grotesk"/>
                <a:ea typeface="HK Grotesk"/>
                <a:cs typeface="HK Grotesk"/>
                <a:sym typeface="HK Grotesk"/>
              </a:rPr>
              <a:t>Isolation from family, peers, friends, or a social network</a:t>
            </a:r>
          </a:p>
          <a:p>
            <a:pPr marL="712465" lvl="1" indent="-356233" algn="l">
              <a:lnSpc>
                <a:spcPts val="3299"/>
              </a:lnSpc>
              <a:buFont typeface="Arial"/>
              <a:buChar char="•"/>
            </a:pPr>
            <a:r>
              <a:rPr lang="en-US" sz="3299" dirty="0">
                <a:solidFill>
                  <a:srgbClr val="CBB9E3"/>
                </a:solidFill>
                <a:latin typeface="HK Grotesk"/>
                <a:ea typeface="HK Grotesk"/>
                <a:cs typeface="HK Grotesk"/>
                <a:sym typeface="HK Grotesk"/>
              </a:rPr>
              <a:t>Not knowing who to reach out to or receiving immediate support</a:t>
            </a:r>
          </a:p>
          <a:p>
            <a:pPr algn="l">
              <a:lnSpc>
                <a:spcPts val="3299"/>
              </a:lnSpc>
            </a:pPr>
            <a:endParaRPr lang="en-US" sz="3299" dirty="0">
              <a:solidFill>
                <a:srgbClr val="CBB9E3"/>
              </a:solidFill>
              <a:latin typeface="HK Grotesk"/>
              <a:ea typeface="HK Grotesk"/>
              <a:cs typeface="HK Grotesk"/>
              <a:sym typeface="HK Grotesk"/>
            </a:endParaRPr>
          </a:p>
          <a:p>
            <a:pPr algn="l">
              <a:lnSpc>
                <a:spcPts val="3299"/>
              </a:lnSpc>
            </a:pPr>
            <a:r>
              <a:rPr lang="en-US" sz="3299" dirty="0">
                <a:solidFill>
                  <a:srgbClr val="CBB9E3"/>
                </a:solidFill>
                <a:latin typeface="HK Grotesk"/>
                <a:ea typeface="HK Grotesk"/>
                <a:cs typeface="HK Grotesk"/>
                <a:sym typeface="HK Grotesk"/>
              </a:rPr>
              <a:t>Existing support systems are often intimidating, and have gaps in accessibility, anonymity, and immediate response. Many victims may never seek help due to fear, shame, or accessibility barriers.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rot="-1268288">
            <a:off x="-6005389" y="-6781594"/>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4" name="TextBox 4"/>
          <p:cNvSpPr txBox="1"/>
          <p:nvPr/>
        </p:nvSpPr>
        <p:spPr>
          <a:xfrm>
            <a:off x="2105025" y="2757487"/>
            <a:ext cx="14508704" cy="5192457"/>
          </a:xfrm>
          <a:prstGeom prst="rect">
            <a:avLst/>
          </a:prstGeom>
        </p:spPr>
        <p:txBody>
          <a:bodyPr lIns="0" tIns="0" rIns="0" bIns="0" rtlCol="0" anchor="t">
            <a:spAutoFit/>
          </a:bodyPr>
          <a:lstStyle/>
          <a:p>
            <a:pPr algn="l">
              <a:lnSpc>
                <a:spcPts val="10101"/>
              </a:lnSpc>
            </a:pPr>
            <a:r>
              <a:rPr lang="en-US" sz="10101">
                <a:solidFill>
                  <a:srgbClr val="CBB9E3"/>
                </a:solidFill>
                <a:latin typeface="Gilda Display"/>
                <a:ea typeface="Gilda Display"/>
                <a:cs typeface="Gilda Display"/>
                <a:sym typeface="Gilda Display"/>
              </a:rPr>
              <a:t>Our Solution?</a:t>
            </a:r>
          </a:p>
          <a:p>
            <a:pPr algn="l">
              <a:lnSpc>
                <a:spcPts val="10101"/>
              </a:lnSpc>
            </a:pPr>
            <a:endParaRPr lang="en-US" sz="10101">
              <a:solidFill>
                <a:srgbClr val="CBB9E3"/>
              </a:solidFill>
              <a:latin typeface="Gilda Display"/>
              <a:ea typeface="Gilda Display"/>
              <a:cs typeface="Gilda Display"/>
              <a:sym typeface="Gilda Display"/>
            </a:endParaRPr>
          </a:p>
          <a:p>
            <a:pPr marL="0" lvl="0" indent="0" algn="l">
              <a:lnSpc>
                <a:spcPts val="10101"/>
              </a:lnSpc>
            </a:pPr>
            <a:r>
              <a:rPr lang="en-US" sz="10101">
                <a:solidFill>
                  <a:srgbClr val="CBB9E3"/>
                </a:solidFill>
                <a:latin typeface="Gilda Display"/>
                <a:ea typeface="Gilda Display"/>
                <a:cs typeface="Gilda Display"/>
                <a:sym typeface="Gilda Display"/>
              </a:rPr>
              <a:t>VEA: Violence Ending Agent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grpSp>
        <p:nvGrpSpPr>
          <p:cNvPr id="2" name="Group 2"/>
          <p:cNvGrpSpPr/>
          <p:nvPr/>
        </p:nvGrpSpPr>
        <p:grpSpPr>
          <a:xfrm>
            <a:off x="1802994" y="2032970"/>
            <a:ext cx="14935113" cy="5853460"/>
            <a:chOff x="0" y="0"/>
            <a:chExt cx="19913485" cy="7804614"/>
          </a:xfrm>
        </p:grpSpPr>
        <p:sp>
          <p:nvSpPr>
            <p:cNvPr id="3" name="TextBox 3"/>
            <p:cNvSpPr txBox="1"/>
            <p:nvPr/>
          </p:nvSpPr>
          <p:spPr>
            <a:xfrm>
              <a:off x="0" y="180975"/>
              <a:ext cx="19913485" cy="1679994"/>
            </a:xfrm>
            <a:prstGeom prst="rect">
              <a:avLst/>
            </a:prstGeom>
          </p:spPr>
          <p:txBody>
            <a:bodyPr lIns="0" tIns="0" rIns="0" bIns="0" rtlCol="0" anchor="t">
              <a:spAutoFit/>
            </a:bodyPr>
            <a:lstStyle/>
            <a:p>
              <a:pPr marL="0" lvl="0" indent="0" algn="ctr">
                <a:lnSpc>
                  <a:spcPts val="9199"/>
                </a:lnSpc>
              </a:pPr>
              <a:r>
                <a:rPr lang="en-US" sz="9199">
                  <a:solidFill>
                    <a:srgbClr val="CBB9E3"/>
                  </a:solidFill>
                  <a:latin typeface="Gilda Display"/>
                  <a:ea typeface="Gilda Display"/>
                  <a:cs typeface="Gilda Display"/>
                  <a:sym typeface="Gilda Display"/>
                </a:rPr>
                <a:t>VEA</a:t>
              </a:r>
            </a:p>
          </p:txBody>
        </p:sp>
        <p:sp>
          <p:nvSpPr>
            <p:cNvPr id="4" name="TextBox 4"/>
            <p:cNvSpPr txBox="1"/>
            <p:nvPr/>
          </p:nvSpPr>
          <p:spPr>
            <a:xfrm>
              <a:off x="0" y="3404487"/>
              <a:ext cx="19913485" cy="4400127"/>
            </a:xfrm>
            <a:prstGeom prst="rect">
              <a:avLst/>
            </a:prstGeom>
          </p:spPr>
          <p:txBody>
            <a:bodyPr lIns="0" tIns="0" rIns="0" bIns="0" rtlCol="0" anchor="t">
              <a:spAutoFit/>
            </a:bodyPr>
            <a:lstStyle/>
            <a:p>
              <a:pPr algn="l">
                <a:lnSpc>
                  <a:spcPts val="4419"/>
                </a:lnSpc>
              </a:pPr>
              <a:r>
                <a:rPr lang="en-US" sz="3399">
                  <a:solidFill>
                    <a:srgbClr val="CBB9E3"/>
                  </a:solidFill>
                  <a:latin typeface="HK Grotesk Light"/>
                  <a:ea typeface="HK Grotesk Light"/>
                  <a:cs typeface="HK Grotesk Light"/>
                  <a:sym typeface="HK Grotesk Light"/>
                </a:rPr>
                <a:t>VEA is a digital platform designed to provide a safe, confidential, and accessible assistance to individuals experiencing Gender-Based Violence (GBV). </a:t>
              </a:r>
            </a:p>
            <a:p>
              <a:pPr algn="l">
                <a:lnSpc>
                  <a:spcPts val="4419"/>
                </a:lnSpc>
              </a:pPr>
              <a:endParaRPr lang="en-US" sz="3399">
                <a:solidFill>
                  <a:srgbClr val="CBB9E3"/>
                </a:solidFill>
                <a:latin typeface="HK Grotesk Light"/>
                <a:ea typeface="HK Grotesk Light"/>
                <a:cs typeface="HK Grotesk Light"/>
                <a:sym typeface="HK Grotesk Light"/>
              </a:endParaRPr>
            </a:p>
            <a:p>
              <a:pPr marL="0" lvl="0" indent="0" algn="l">
                <a:lnSpc>
                  <a:spcPts val="4419"/>
                </a:lnSpc>
              </a:pPr>
              <a:r>
                <a:rPr lang="en-US" sz="3399">
                  <a:solidFill>
                    <a:srgbClr val="CBB9E3"/>
                  </a:solidFill>
                  <a:latin typeface="HK Grotesk Light"/>
                  <a:ea typeface="HK Grotesk Light"/>
                  <a:cs typeface="HK Grotesk Light"/>
                  <a:sym typeface="HK Grotesk Light"/>
                </a:rPr>
                <a:t>This Application offers trauma-informed emotional support, guidance, and clear strategies to help individuals, while ensuring that users remain in control of their choices throughout the interaction.</a:t>
              </a:r>
            </a:p>
          </p:txBody>
        </p:sp>
        <p:sp>
          <p:nvSpPr>
            <p:cNvPr id="5" name="TextBox 5"/>
            <p:cNvSpPr txBox="1"/>
            <p:nvPr/>
          </p:nvSpPr>
          <p:spPr>
            <a:xfrm>
              <a:off x="0" y="2172631"/>
              <a:ext cx="19913485" cy="685800"/>
            </a:xfrm>
            <a:prstGeom prst="rect">
              <a:avLst/>
            </a:prstGeom>
          </p:spPr>
          <p:txBody>
            <a:bodyPr lIns="0" tIns="0" rIns="0" bIns="0" rtlCol="0" anchor="t">
              <a:spAutoFit/>
            </a:bodyPr>
            <a:lstStyle/>
            <a:p>
              <a:pPr marL="0" lvl="0" indent="0" algn="l">
                <a:lnSpc>
                  <a:spcPts val="4079"/>
                </a:lnSpc>
              </a:pPr>
              <a:r>
                <a:rPr lang="en-US" sz="3399" b="1">
                  <a:solidFill>
                    <a:srgbClr val="CBB9E3"/>
                  </a:solidFill>
                  <a:latin typeface="HK Grotesk Bold"/>
                  <a:ea typeface="HK Grotesk Bold"/>
                  <a:cs typeface="HK Grotesk Bold"/>
                  <a:sym typeface="HK Grotesk Bold"/>
                </a:rPr>
                <a:t>Violence Ending Agent</a:t>
              </a:r>
            </a:p>
          </p:txBody>
        </p:sp>
      </p:grpSp>
      <p:sp>
        <p:nvSpPr>
          <p:cNvPr id="6" name="Freeform 6"/>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rot="-1268288">
            <a:off x="-6005389" y="-6781594"/>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4" name="Freeform 4"/>
          <p:cNvSpPr/>
          <p:nvPr/>
        </p:nvSpPr>
        <p:spPr>
          <a:xfrm rot="-896815">
            <a:off x="1439277" y="2643111"/>
            <a:ext cx="3477143" cy="4779626"/>
          </a:xfrm>
          <a:custGeom>
            <a:avLst/>
            <a:gdLst/>
            <a:ahLst/>
            <a:cxnLst/>
            <a:rect l="l" t="t" r="r" b="b"/>
            <a:pathLst>
              <a:path w="3477143" h="4779626">
                <a:moveTo>
                  <a:pt x="0" y="0"/>
                </a:moveTo>
                <a:lnTo>
                  <a:pt x="3477143" y="0"/>
                </a:lnTo>
                <a:lnTo>
                  <a:pt x="3477143" y="4779626"/>
                </a:lnTo>
                <a:lnTo>
                  <a:pt x="0" y="4779626"/>
                </a:lnTo>
                <a:lnTo>
                  <a:pt x="0" y="0"/>
                </a:lnTo>
                <a:close/>
              </a:path>
            </a:pathLst>
          </a:custGeom>
          <a:blipFill>
            <a:blip r:embed="rId4"/>
            <a:stretch>
              <a:fillRect l="-18240" r="-19218"/>
            </a:stretch>
          </a:blipFill>
        </p:spPr>
        <p:txBody>
          <a:bodyPr/>
          <a:lstStyle/>
          <a:p>
            <a:endParaRPr lang="en-ZA"/>
          </a:p>
        </p:txBody>
      </p:sp>
      <p:sp>
        <p:nvSpPr>
          <p:cNvPr id="5" name="Freeform 5"/>
          <p:cNvSpPr/>
          <p:nvPr/>
        </p:nvSpPr>
        <p:spPr>
          <a:xfrm rot="486303">
            <a:off x="4158985" y="5638699"/>
            <a:ext cx="3551665" cy="4303197"/>
          </a:xfrm>
          <a:custGeom>
            <a:avLst/>
            <a:gdLst/>
            <a:ahLst/>
            <a:cxnLst/>
            <a:rect l="l" t="t" r="r" b="b"/>
            <a:pathLst>
              <a:path w="3551665" h="4303197">
                <a:moveTo>
                  <a:pt x="0" y="0"/>
                </a:moveTo>
                <a:lnTo>
                  <a:pt x="3551665" y="0"/>
                </a:lnTo>
                <a:lnTo>
                  <a:pt x="3551665" y="4303197"/>
                </a:lnTo>
                <a:lnTo>
                  <a:pt x="0" y="4303197"/>
                </a:lnTo>
                <a:lnTo>
                  <a:pt x="0" y="0"/>
                </a:lnTo>
                <a:close/>
              </a:path>
            </a:pathLst>
          </a:custGeom>
          <a:blipFill>
            <a:blip r:embed="rId5"/>
            <a:stretch>
              <a:fillRect l="-14122" r="-7037"/>
            </a:stretch>
          </a:blipFill>
        </p:spPr>
        <p:txBody>
          <a:bodyPr/>
          <a:lstStyle/>
          <a:p>
            <a:endParaRPr lang="en-ZA"/>
          </a:p>
        </p:txBody>
      </p:sp>
      <p:sp>
        <p:nvSpPr>
          <p:cNvPr id="6" name="TextBox 6"/>
          <p:cNvSpPr txBox="1"/>
          <p:nvPr/>
        </p:nvSpPr>
        <p:spPr>
          <a:xfrm>
            <a:off x="3517917" y="553606"/>
            <a:ext cx="11718997" cy="1093062"/>
          </a:xfrm>
          <a:prstGeom prst="rect">
            <a:avLst/>
          </a:prstGeom>
        </p:spPr>
        <p:txBody>
          <a:bodyPr lIns="0" tIns="0" rIns="0" bIns="0" rtlCol="0" anchor="t">
            <a:spAutoFit/>
          </a:bodyPr>
          <a:lstStyle/>
          <a:p>
            <a:pPr marL="0" lvl="0" indent="0" algn="ctr">
              <a:lnSpc>
                <a:spcPts val="8158"/>
              </a:lnSpc>
            </a:pPr>
            <a:r>
              <a:rPr lang="en-US" sz="8158">
                <a:solidFill>
                  <a:srgbClr val="CBB9E3"/>
                </a:solidFill>
                <a:latin typeface="Gilda Display"/>
                <a:ea typeface="Gilda Display"/>
                <a:cs typeface="Gilda Display"/>
                <a:sym typeface="Gilda Display"/>
              </a:rPr>
              <a:t>Core Features</a:t>
            </a:r>
          </a:p>
        </p:txBody>
      </p:sp>
      <p:sp>
        <p:nvSpPr>
          <p:cNvPr id="7" name="TextBox 7"/>
          <p:cNvSpPr txBox="1"/>
          <p:nvPr/>
        </p:nvSpPr>
        <p:spPr>
          <a:xfrm>
            <a:off x="7996263" y="2351750"/>
            <a:ext cx="9263037" cy="7217410"/>
          </a:xfrm>
          <a:prstGeom prst="rect">
            <a:avLst/>
          </a:prstGeom>
        </p:spPr>
        <p:txBody>
          <a:bodyPr lIns="0" tIns="0" rIns="0" bIns="0" rtlCol="0" anchor="t">
            <a:spAutoFit/>
          </a:bodyPr>
          <a:lstStyle/>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24/7 Support Chatbot - safe, anonymous help anytime</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Risk Assessment Tool - quick GBV danger-level check</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Crisis Pathway Guide</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Professional Referral - connect to counsellors &amp; services</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Red-flag detection system</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Conversation History - secure, optional saved chat</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Help button to notify closeby authorities, professionals, and support systems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666750"/>
            <a:ext cx="6886575" cy="8953500"/>
            <a:chOff x="0" y="0"/>
            <a:chExt cx="1200275" cy="1560523"/>
          </a:xfrm>
        </p:grpSpPr>
        <p:sp>
          <p:nvSpPr>
            <p:cNvPr id="3" name="Freeform 3"/>
            <p:cNvSpPr/>
            <p:nvPr/>
          </p:nvSpPr>
          <p:spPr>
            <a:xfrm>
              <a:off x="0" y="0"/>
              <a:ext cx="1200275" cy="1560523"/>
            </a:xfrm>
            <a:custGeom>
              <a:avLst/>
              <a:gdLst/>
              <a:ahLst/>
              <a:cxnLst/>
              <a:rect l="l" t="t" r="r" b="b"/>
              <a:pathLst>
                <a:path w="1200275" h="1560523">
                  <a:moveTo>
                    <a:pt x="44968" y="0"/>
                  </a:moveTo>
                  <a:lnTo>
                    <a:pt x="1155306" y="0"/>
                  </a:lnTo>
                  <a:cubicBezTo>
                    <a:pt x="1167233" y="0"/>
                    <a:pt x="1178670" y="4738"/>
                    <a:pt x="1187104" y="13171"/>
                  </a:cubicBezTo>
                  <a:cubicBezTo>
                    <a:pt x="1195537" y="21604"/>
                    <a:pt x="1200275" y="33042"/>
                    <a:pt x="1200275" y="44968"/>
                  </a:cubicBezTo>
                  <a:lnTo>
                    <a:pt x="1200275" y="1515555"/>
                  </a:lnTo>
                  <a:cubicBezTo>
                    <a:pt x="1200275" y="1527481"/>
                    <a:pt x="1195537" y="1538919"/>
                    <a:pt x="1187104" y="1547352"/>
                  </a:cubicBezTo>
                  <a:cubicBezTo>
                    <a:pt x="1178670" y="1555785"/>
                    <a:pt x="1167233" y="1560523"/>
                    <a:pt x="1155306" y="1560523"/>
                  </a:cubicBezTo>
                  <a:lnTo>
                    <a:pt x="44968" y="1560523"/>
                  </a:lnTo>
                  <a:cubicBezTo>
                    <a:pt x="33042" y="1560523"/>
                    <a:pt x="21604" y="1555785"/>
                    <a:pt x="13171" y="1547352"/>
                  </a:cubicBezTo>
                  <a:cubicBezTo>
                    <a:pt x="4738" y="1538919"/>
                    <a:pt x="0" y="1527481"/>
                    <a:pt x="0" y="1515555"/>
                  </a:cubicBezTo>
                  <a:lnTo>
                    <a:pt x="0" y="44968"/>
                  </a:lnTo>
                  <a:cubicBezTo>
                    <a:pt x="0" y="33042"/>
                    <a:pt x="4738" y="21604"/>
                    <a:pt x="13171" y="13171"/>
                  </a:cubicBezTo>
                  <a:cubicBezTo>
                    <a:pt x="21604" y="4738"/>
                    <a:pt x="33042" y="0"/>
                    <a:pt x="44968" y="0"/>
                  </a:cubicBezTo>
                  <a:close/>
                </a:path>
              </a:pathLst>
            </a:custGeom>
            <a:blipFill>
              <a:blip r:embed="rId2"/>
              <a:stretch>
                <a:fillRect t="-271" b="-271"/>
              </a:stretch>
            </a:blipFill>
            <a:ln w="19050" cap="rnd">
              <a:solidFill>
                <a:srgbClr val="432766"/>
              </a:solidFill>
              <a:prstDash val="solid"/>
              <a:round/>
            </a:ln>
          </p:spPr>
          <p:txBody>
            <a:bodyPr/>
            <a:lstStyle/>
            <a:p>
              <a:endParaRPr lang="en-ZA"/>
            </a:p>
          </p:txBody>
        </p:sp>
      </p:grpSp>
      <p:grpSp>
        <p:nvGrpSpPr>
          <p:cNvPr id="4" name="Group 4"/>
          <p:cNvGrpSpPr/>
          <p:nvPr/>
        </p:nvGrpSpPr>
        <p:grpSpPr>
          <a:xfrm>
            <a:off x="666750" y="666750"/>
            <a:ext cx="8324850" cy="3019424"/>
            <a:chOff x="0" y="0"/>
            <a:chExt cx="11099800" cy="4025899"/>
          </a:xfrm>
        </p:grpSpPr>
        <p:sp>
          <p:nvSpPr>
            <p:cNvPr id="5" name="TextBox 5"/>
            <p:cNvSpPr txBox="1"/>
            <p:nvPr/>
          </p:nvSpPr>
          <p:spPr>
            <a:xfrm>
              <a:off x="0" y="2057399"/>
              <a:ext cx="11099800" cy="1968500"/>
            </a:xfrm>
            <a:prstGeom prst="rect">
              <a:avLst/>
            </a:prstGeom>
          </p:spPr>
          <p:txBody>
            <a:bodyPr lIns="0" tIns="0" rIns="0" bIns="0" rtlCol="0" anchor="t">
              <a:spAutoFit/>
            </a:bodyPr>
            <a:lstStyle/>
            <a:p>
              <a:pPr marL="0" lvl="0" indent="0" algn="l">
                <a:lnSpc>
                  <a:spcPts val="3900"/>
                </a:lnSpc>
              </a:pPr>
              <a:r>
                <a:rPr lang="en-US" sz="3000">
                  <a:solidFill>
                    <a:srgbClr val="CBB9E3"/>
                  </a:solidFill>
                  <a:latin typeface="HK Grotesk Light"/>
                  <a:ea typeface="HK Grotesk Light"/>
                  <a:cs typeface="HK Grotesk Light"/>
                  <a:sym typeface="HK Grotesk Light"/>
                </a:rPr>
                <a:t>vChatbots provide </a:t>
              </a:r>
              <a:r>
                <a:rPr lang="en-US" sz="3000" b="1">
                  <a:solidFill>
                    <a:srgbClr val="CBB9E3"/>
                  </a:solidFill>
                  <a:latin typeface="HK Grotesk Bold"/>
                  <a:ea typeface="HK Grotesk Bold"/>
                  <a:cs typeface="HK Grotesk Bold"/>
                  <a:sym typeface="HK Grotesk Bold"/>
                </a:rPr>
                <a:t>immediate assistance</a:t>
              </a:r>
              <a:r>
                <a:rPr lang="en-US" sz="3000">
                  <a:solidFill>
                    <a:srgbClr val="CBB9E3"/>
                  </a:solidFill>
                  <a:latin typeface="HK Grotesk Light"/>
                  <a:ea typeface="HK Grotesk Light"/>
                  <a:cs typeface="HK Grotesk Light"/>
                  <a:sym typeface="HK Grotesk Light"/>
                </a:rPr>
                <a:t> and guidance for individuals seeking help with GBV-related issues in a safe space.</a:t>
              </a:r>
            </a:p>
          </p:txBody>
        </p:sp>
        <p:sp>
          <p:nvSpPr>
            <p:cNvPr id="6" name="TextBox 6"/>
            <p:cNvSpPr txBox="1"/>
            <p:nvPr/>
          </p:nvSpPr>
          <p:spPr>
            <a:xfrm>
              <a:off x="0" y="171450"/>
              <a:ext cx="11099800" cy="1612476"/>
            </a:xfrm>
            <a:prstGeom prst="rect">
              <a:avLst/>
            </a:prstGeom>
          </p:spPr>
          <p:txBody>
            <a:bodyPr lIns="0" tIns="0" rIns="0" bIns="0" rtlCol="0" anchor="t">
              <a:spAutoFit/>
            </a:bodyPr>
            <a:lstStyle/>
            <a:p>
              <a:pPr marL="0" lvl="0" indent="0" algn="l">
                <a:lnSpc>
                  <a:spcPts val="8799"/>
                </a:lnSpc>
              </a:pPr>
              <a:r>
                <a:rPr lang="en-US" sz="8799">
                  <a:solidFill>
                    <a:srgbClr val="CBB9E3"/>
                  </a:solidFill>
                  <a:latin typeface="Gilda Display"/>
                  <a:ea typeface="Gilda Display"/>
                  <a:cs typeface="Gilda Display"/>
                  <a:sym typeface="Gilda Display"/>
                </a:rPr>
                <a:t>Chatbot Support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666750"/>
            <a:ext cx="6886575" cy="8953500"/>
            <a:chOff x="0" y="0"/>
            <a:chExt cx="1200275" cy="1560523"/>
          </a:xfrm>
        </p:grpSpPr>
        <p:sp>
          <p:nvSpPr>
            <p:cNvPr id="3" name="Freeform 3"/>
            <p:cNvSpPr/>
            <p:nvPr/>
          </p:nvSpPr>
          <p:spPr>
            <a:xfrm>
              <a:off x="0" y="0"/>
              <a:ext cx="1200275" cy="1560523"/>
            </a:xfrm>
            <a:custGeom>
              <a:avLst/>
              <a:gdLst/>
              <a:ahLst/>
              <a:cxnLst/>
              <a:rect l="l" t="t" r="r" b="b"/>
              <a:pathLst>
                <a:path w="1200275" h="1560523">
                  <a:moveTo>
                    <a:pt x="44968" y="0"/>
                  </a:moveTo>
                  <a:lnTo>
                    <a:pt x="1155306" y="0"/>
                  </a:lnTo>
                  <a:cubicBezTo>
                    <a:pt x="1167233" y="0"/>
                    <a:pt x="1178670" y="4738"/>
                    <a:pt x="1187104" y="13171"/>
                  </a:cubicBezTo>
                  <a:cubicBezTo>
                    <a:pt x="1195537" y="21604"/>
                    <a:pt x="1200275" y="33042"/>
                    <a:pt x="1200275" y="44968"/>
                  </a:cubicBezTo>
                  <a:lnTo>
                    <a:pt x="1200275" y="1515555"/>
                  </a:lnTo>
                  <a:cubicBezTo>
                    <a:pt x="1200275" y="1527481"/>
                    <a:pt x="1195537" y="1538919"/>
                    <a:pt x="1187104" y="1547352"/>
                  </a:cubicBezTo>
                  <a:cubicBezTo>
                    <a:pt x="1178670" y="1555785"/>
                    <a:pt x="1167233" y="1560523"/>
                    <a:pt x="1155306" y="1560523"/>
                  </a:cubicBezTo>
                  <a:lnTo>
                    <a:pt x="44968" y="1560523"/>
                  </a:lnTo>
                  <a:cubicBezTo>
                    <a:pt x="33042" y="1560523"/>
                    <a:pt x="21604" y="1555785"/>
                    <a:pt x="13171" y="1547352"/>
                  </a:cubicBezTo>
                  <a:cubicBezTo>
                    <a:pt x="4738" y="1538919"/>
                    <a:pt x="0" y="1527481"/>
                    <a:pt x="0" y="1515555"/>
                  </a:cubicBezTo>
                  <a:lnTo>
                    <a:pt x="0" y="44968"/>
                  </a:lnTo>
                  <a:cubicBezTo>
                    <a:pt x="0" y="33042"/>
                    <a:pt x="4738" y="21604"/>
                    <a:pt x="13171" y="13171"/>
                  </a:cubicBezTo>
                  <a:cubicBezTo>
                    <a:pt x="21604" y="4738"/>
                    <a:pt x="33042" y="0"/>
                    <a:pt x="44968" y="0"/>
                  </a:cubicBezTo>
                  <a:close/>
                </a:path>
              </a:pathLst>
            </a:custGeom>
            <a:blipFill>
              <a:blip r:embed="rId2"/>
              <a:stretch>
                <a:fillRect t="-271" b="-271"/>
              </a:stretch>
            </a:blipFill>
            <a:ln w="19050" cap="rnd">
              <a:solidFill>
                <a:srgbClr val="432766"/>
              </a:solidFill>
              <a:prstDash val="solid"/>
              <a:round/>
            </a:ln>
          </p:spPr>
          <p:txBody>
            <a:bodyPr/>
            <a:lstStyle/>
            <a:p>
              <a:endParaRPr lang="en-ZA"/>
            </a:p>
          </p:txBody>
        </p:sp>
      </p:grpSp>
      <p:grpSp>
        <p:nvGrpSpPr>
          <p:cNvPr id="4" name="Group 4"/>
          <p:cNvGrpSpPr/>
          <p:nvPr/>
        </p:nvGrpSpPr>
        <p:grpSpPr>
          <a:xfrm>
            <a:off x="666750" y="666750"/>
            <a:ext cx="8324850" cy="3019424"/>
            <a:chOff x="0" y="0"/>
            <a:chExt cx="11099800" cy="4025899"/>
          </a:xfrm>
        </p:grpSpPr>
        <p:sp>
          <p:nvSpPr>
            <p:cNvPr id="5" name="TextBox 5"/>
            <p:cNvSpPr txBox="1"/>
            <p:nvPr/>
          </p:nvSpPr>
          <p:spPr>
            <a:xfrm>
              <a:off x="0" y="2057399"/>
              <a:ext cx="11099800" cy="1968500"/>
            </a:xfrm>
            <a:prstGeom prst="rect">
              <a:avLst/>
            </a:prstGeom>
          </p:spPr>
          <p:txBody>
            <a:bodyPr lIns="0" tIns="0" rIns="0" bIns="0" rtlCol="0" anchor="t">
              <a:spAutoFit/>
            </a:bodyPr>
            <a:lstStyle/>
            <a:p>
              <a:pPr marL="0" lvl="0" indent="0" algn="l">
                <a:lnSpc>
                  <a:spcPts val="3900"/>
                </a:lnSpc>
              </a:pPr>
              <a:r>
                <a:rPr lang="en-US" sz="3000">
                  <a:solidFill>
                    <a:srgbClr val="CBB9E3"/>
                  </a:solidFill>
                  <a:latin typeface="HK Grotesk Light"/>
                  <a:ea typeface="HK Grotesk Light"/>
                  <a:cs typeface="HK Grotesk Light"/>
                  <a:sym typeface="HK Grotesk Light"/>
                </a:rPr>
                <a:t>Seeking assistance is crucial; trained professionals can provide </a:t>
              </a:r>
              <a:r>
                <a:rPr lang="en-US" sz="3000" b="1">
                  <a:solidFill>
                    <a:srgbClr val="CBB9E3"/>
                  </a:solidFill>
                  <a:latin typeface="HK Grotesk Bold"/>
                  <a:ea typeface="HK Grotesk Bold"/>
                  <a:cs typeface="HK Grotesk Bold"/>
                  <a:sym typeface="HK Grotesk Bold"/>
                </a:rPr>
                <a:t>support and guidance</a:t>
              </a:r>
              <a:r>
                <a:rPr lang="en-US" sz="3000">
                  <a:solidFill>
                    <a:srgbClr val="CBB9E3"/>
                  </a:solidFill>
                  <a:latin typeface="HK Grotesk Light"/>
                  <a:ea typeface="HK Grotesk Light"/>
                  <a:cs typeface="HK Grotesk Light"/>
                  <a:sym typeface="HK Grotesk Light"/>
                </a:rPr>
                <a:t> for those affected by GBV.</a:t>
              </a:r>
            </a:p>
          </p:txBody>
        </p:sp>
        <p:sp>
          <p:nvSpPr>
            <p:cNvPr id="6" name="TextBox 6"/>
            <p:cNvSpPr txBox="1"/>
            <p:nvPr/>
          </p:nvSpPr>
          <p:spPr>
            <a:xfrm>
              <a:off x="0" y="171450"/>
              <a:ext cx="11099800" cy="1612476"/>
            </a:xfrm>
            <a:prstGeom prst="rect">
              <a:avLst/>
            </a:prstGeom>
          </p:spPr>
          <p:txBody>
            <a:bodyPr lIns="0" tIns="0" rIns="0" bIns="0" rtlCol="0" anchor="t">
              <a:spAutoFit/>
            </a:bodyPr>
            <a:lstStyle/>
            <a:p>
              <a:pPr marL="0" lvl="0" indent="0" algn="l">
                <a:lnSpc>
                  <a:spcPts val="8799"/>
                </a:lnSpc>
              </a:pPr>
              <a:r>
                <a:rPr lang="en-US" sz="8799">
                  <a:solidFill>
                    <a:srgbClr val="CBB9E3"/>
                  </a:solidFill>
                  <a:latin typeface="Gilda Display"/>
                  <a:ea typeface="Gilda Display"/>
                  <a:cs typeface="Gilda Display"/>
                  <a:sym typeface="Gilda Display"/>
                </a:rPr>
                <a:t>Reporting Help</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rot="-1268288">
            <a:off x="-6005389" y="-6781594"/>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4" name="Freeform 4"/>
          <p:cNvSpPr/>
          <p:nvPr/>
        </p:nvSpPr>
        <p:spPr>
          <a:xfrm>
            <a:off x="11324232" y="1605594"/>
            <a:ext cx="5057573" cy="7075811"/>
          </a:xfrm>
          <a:custGeom>
            <a:avLst/>
            <a:gdLst/>
            <a:ahLst/>
            <a:cxnLst/>
            <a:rect l="l" t="t" r="r" b="b"/>
            <a:pathLst>
              <a:path w="5057573" h="7075811">
                <a:moveTo>
                  <a:pt x="0" y="0"/>
                </a:moveTo>
                <a:lnTo>
                  <a:pt x="5057573" y="0"/>
                </a:lnTo>
                <a:lnTo>
                  <a:pt x="5057573" y="7075812"/>
                </a:lnTo>
                <a:lnTo>
                  <a:pt x="0" y="7075812"/>
                </a:lnTo>
                <a:lnTo>
                  <a:pt x="0" y="0"/>
                </a:lnTo>
                <a:close/>
              </a:path>
            </a:pathLst>
          </a:custGeom>
          <a:blipFill>
            <a:blip r:embed="rId4"/>
            <a:stretch>
              <a:fillRect l="-26025" r="-13880"/>
            </a:stretch>
          </a:blipFill>
        </p:spPr>
        <p:txBody>
          <a:bodyPr/>
          <a:lstStyle/>
          <a:p>
            <a:endParaRPr lang="en-ZA"/>
          </a:p>
        </p:txBody>
      </p:sp>
      <p:sp>
        <p:nvSpPr>
          <p:cNvPr id="5" name="TextBox 5"/>
          <p:cNvSpPr txBox="1"/>
          <p:nvPr/>
        </p:nvSpPr>
        <p:spPr>
          <a:xfrm>
            <a:off x="404119" y="1738944"/>
            <a:ext cx="10920113" cy="2046069"/>
          </a:xfrm>
          <a:prstGeom prst="rect">
            <a:avLst/>
          </a:prstGeom>
        </p:spPr>
        <p:txBody>
          <a:bodyPr lIns="0" tIns="0" rIns="0" bIns="0" rtlCol="0" anchor="t">
            <a:spAutoFit/>
          </a:bodyPr>
          <a:lstStyle/>
          <a:p>
            <a:pPr marL="0" lvl="0" indent="0" algn="ctr">
              <a:lnSpc>
                <a:spcPts val="7803"/>
              </a:lnSpc>
            </a:pPr>
            <a:r>
              <a:rPr lang="en-US" sz="7803">
                <a:solidFill>
                  <a:srgbClr val="CBB9E3"/>
                </a:solidFill>
                <a:latin typeface="Gilda Display"/>
                <a:ea typeface="Gilda Display"/>
                <a:cs typeface="Gilda Display"/>
                <a:sym typeface="Gilda Display"/>
              </a:rPr>
              <a:t>Red Flag Detection System</a:t>
            </a:r>
          </a:p>
        </p:txBody>
      </p:sp>
      <p:sp>
        <p:nvSpPr>
          <p:cNvPr id="6" name="TextBox 6"/>
          <p:cNvSpPr txBox="1"/>
          <p:nvPr/>
        </p:nvSpPr>
        <p:spPr>
          <a:xfrm>
            <a:off x="1335397" y="4314825"/>
            <a:ext cx="9057556" cy="3432078"/>
          </a:xfrm>
          <a:prstGeom prst="rect">
            <a:avLst/>
          </a:prstGeom>
        </p:spPr>
        <p:txBody>
          <a:bodyPr lIns="0" tIns="0" rIns="0" bIns="0" rtlCol="0" anchor="t">
            <a:spAutoFit/>
          </a:bodyPr>
          <a:lstStyle/>
          <a:p>
            <a:pPr algn="ctr">
              <a:lnSpc>
                <a:spcPts val="3871"/>
              </a:lnSpc>
              <a:spcBef>
                <a:spcPct val="0"/>
              </a:spcBef>
            </a:pPr>
            <a:r>
              <a:rPr lang="en-US" sz="3871">
                <a:solidFill>
                  <a:srgbClr val="CBB9E3"/>
                </a:solidFill>
                <a:latin typeface="HK Grotesk"/>
                <a:ea typeface="HK Grotesk"/>
                <a:cs typeface="HK Grotesk"/>
                <a:sym typeface="HK Grotesk"/>
              </a:rPr>
              <a:t>The system intelligently identifies warning signs of potential abuse by analysing user messages for concerning patterns, keywords, and emotional cues. When a red flag is detected, the platform gently alerts the user, offers supportive guidance, and suggests safe next steps.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grpSp>
        <p:nvGrpSpPr>
          <p:cNvPr id="2" name="Group 2"/>
          <p:cNvGrpSpPr/>
          <p:nvPr/>
        </p:nvGrpSpPr>
        <p:grpSpPr>
          <a:xfrm>
            <a:off x="10137159" y="1997641"/>
            <a:ext cx="6886575" cy="5372100"/>
            <a:chOff x="0" y="0"/>
            <a:chExt cx="1200275" cy="936314"/>
          </a:xfrm>
        </p:grpSpPr>
        <p:sp>
          <p:nvSpPr>
            <p:cNvPr id="3" name="Freeform 3"/>
            <p:cNvSpPr/>
            <p:nvPr/>
          </p:nvSpPr>
          <p:spPr>
            <a:xfrm>
              <a:off x="0" y="0"/>
              <a:ext cx="1200275" cy="936314"/>
            </a:xfrm>
            <a:custGeom>
              <a:avLst/>
              <a:gdLst/>
              <a:ahLst/>
              <a:cxnLst/>
              <a:rect l="l" t="t" r="r" b="b"/>
              <a:pathLst>
                <a:path w="1200275" h="936314">
                  <a:moveTo>
                    <a:pt x="44968" y="0"/>
                  </a:moveTo>
                  <a:lnTo>
                    <a:pt x="1155306" y="0"/>
                  </a:lnTo>
                  <a:cubicBezTo>
                    <a:pt x="1167233" y="0"/>
                    <a:pt x="1178670" y="4738"/>
                    <a:pt x="1187104" y="13171"/>
                  </a:cubicBezTo>
                  <a:cubicBezTo>
                    <a:pt x="1195537" y="21604"/>
                    <a:pt x="1200275" y="33042"/>
                    <a:pt x="1200275" y="44968"/>
                  </a:cubicBezTo>
                  <a:lnTo>
                    <a:pt x="1200275" y="891345"/>
                  </a:lnTo>
                  <a:cubicBezTo>
                    <a:pt x="1200275" y="903272"/>
                    <a:pt x="1195537" y="914710"/>
                    <a:pt x="1187104" y="923143"/>
                  </a:cubicBezTo>
                  <a:cubicBezTo>
                    <a:pt x="1178670" y="931576"/>
                    <a:pt x="1167233" y="936314"/>
                    <a:pt x="1155306" y="936314"/>
                  </a:cubicBezTo>
                  <a:lnTo>
                    <a:pt x="44968" y="936314"/>
                  </a:lnTo>
                  <a:cubicBezTo>
                    <a:pt x="33042" y="936314"/>
                    <a:pt x="21604" y="931576"/>
                    <a:pt x="13171" y="923143"/>
                  </a:cubicBezTo>
                  <a:cubicBezTo>
                    <a:pt x="4738" y="914710"/>
                    <a:pt x="0" y="903272"/>
                    <a:pt x="0" y="891345"/>
                  </a:cubicBezTo>
                  <a:lnTo>
                    <a:pt x="0" y="44968"/>
                  </a:lnTo>
                  <a:cubicBezTo>
                    <a:pt x="0" y="33042"/>
                    <a:pt x="4738" y="21604"/>
                    <a:pt x="13171" y="13171"/>
                  </a:cubicBezTo>
                  <a:cubicBezTo>
                    <a:pt x="21604" y="4738"/>
                    <a:pt x="33042" y="0"/>
                    <a:pt x="44968" y="0"/>
                  </a:cubicBezTo>
                  <a:close/>
                </a:path>
              </a:pathLst>
            </a:custGeom>
            <a:blipFill>
              <a:blip r:embed="rId2"/>
              <a:stretch>
                <a:fillRect t="-14095" b="-14095"/>
              </a:stretch>
            </a:blipFill>
            <a:ln w="19050" cap="rnd">
              <a:solidFill>
                <a:srgbClr val="2E233F"/>
              </a:solidFill>
              <a:prstDash val="solid"/>
              <a:round/>
            </a:ln>
          </p:spPr>
          <p:txBody>
            <a:bodyPr/>
            <a:lstStyle/>
            <a:p>
              <a:endParaRPr lang="en-ZA"/>
            </a:p>
          </p:txBody>
        </p:sp>
      </p:grpSp>
      <p:sp>
        <p:nvSpPr>
          <p:cNvPr id="4" name="TextBox 4"/>
          <p:cNvSpPr txBox="1"/>
          <p:nvPr/>
        </p:nvSpPr>
        <p:spPr>
          <a:xfrm>
            <a:off x="452487" y="2794600"/>
            <a:ext cx="7512006" cy="3076661"/>
          </a:xfrm>
          <a:prstGeom prst="rect">
            <a:avLst/>
          </a:prstGeom>
        </p:spPr>
        <p:txBody>
          <a:bodyPr lIns="0" tIns="0" rIns="0" bIns="0" rtlCol="0" anchor="t">
            <a:spAutoFit/>
          </a:bodyPr>
          <a:lstStyle/>
          <a:p>
            <a:pPr marL="0" lvl="0" indent="0" algn="l">
              <a:lnSpc>
                <a:spcPts val="3490"/>
              </a:lnSpc>
            </a:pPr>
            <a:r>
              <a:rPr lang="en-US" sz="3490">
                <a:solidFill>
                  <a:srgbClr val="CBB9E3"/>
                </a:solidFill>
                <a:latin typeface="HK Grotesk Light"/>
                <a:ea typeface="HK Grotesk Light"/>
                <a:cs typeface="HK Grotesk Light"/>
                <a:sym typeface="HK Grotesk Light"/>
              </a:rPr>
              <a:t>The </a:t>
            </a:r>
            <a:r>
              <a:rPr lang="en-US" sz="3490" b="1">
                <a:solidFill>
                  <a:srgbClr val="CBB9E3"/>
                </a:solidFill>
                <a:latin typeface="HK Grotesk Bold"/>
                <a:ea typeface="HK Grotesk Bold"/>
                <a:cs typeface="HK Grotesk Bold"/>
                <a:sym typeface="HK Grotesk Bold"/>
              </a:rPr>
              <a:t>Help Button</a:t>
            </a:r>
            <a:r>
              <a:rPr lang="en-US" sz="3490">
                <a:solidFill>
                  <a:srgbClr val="CBB9E3"/>
                </a:solidFill>
                <a:latin typeface="HK Grotesk Light"/>
                <a:ea typeface="HK Grotesk Light"/>
                <a:cs typeface="HK Grotesk Light"/>
                <a:sym typeface="HK Grotesk Light"/>
              </a:rPr>
              <a:t> gives users instant access to professional support when they need it most. With a single click, users can connect with trained professionals or access guided resources, ensuring they never feel alone.</a:t>
            </a:r>
          </a:p>
        </p:txBody>
      </p:sp>
      <p:grpSp>
        <p:nvGrpSpPr>
          <p:cNvPr id="5" name="Group 5"/>
          <p:cNvGrpSpPr/>
          <p:nvPr/>
        </p:nvGrpSpPr>
        <p:grpSpPr>
          <a:xfrm>
            <a:off x="9296400" y="7829550"/>
            <a:ext cx="6886575" cy="940181"/>
            <a:chOff x="0" y="0"/>
            <a:chExt cx="9182100" cy="1253575"/>
          </a:xfrm>
        </p:grpSpPr>
        <p:sp>
          <p:nvSpPr>
            <p:cNvPr id="6" name="TextBox 6"/>
            <p:cNvSpPr txBox="1"/>
            <p:nvPr/>
          </p:nvSpPr>
          <p:spPr>
            <a:xfrm>
              <a:off x="0" y="-9525"/>
              <a:ext cx="9182100" cy="619125"/>
            </a:xfrm>
            <a:prstGeom prst="rect">
              <a:avLst/>
            </a:prstGeom>
          </p:spPr>
          <p:txBody>
            <a:bodyPr lIns="0" tIns="0" rIns="0" bIns="0" rtlCol="0" anchor="t">
              <a:spAutoFit/>
            </a:bodyPr>
            <a:lstStyle/>
            <a:p>
              <a:pPr marL="0" lvl="0" indent="0" algn="l">
                <a:lnSpc>
                  <a:spcPts val="3600"/>
                </a:lnSpc>
                <a:spcBef>
                  <a:spcPct val="0"/>
                </a:spcBef>
              </a:pPr>
              <a:endParaRPr/>
            </a:p>
          </p:txBody>
        </p:sp>
        <p:sp>
          <p:nvSpPr>
            <p:cNvPr id="7" name="TextBox 7"/>
            <p:cNvSpPr txBox="1"/>
            <p:nvPr/>
          </p:nvSpPr>
          <p:spPr>
            <a:xfrm>
              <a:off x="0" y="779653"/>
              <a:ext cx="9182100" cy="473922"/>
            </a:xfrm>
            <a:prstGeom prst="rect">
              <a:avLst/>
            </a:prstGeom>
          </p:spPr>
          <p:txBody>
            <a:bodyPr lIns="0" tIns="0" rIns="0" bIns="0" rtlCol="0" anchor="t">
              <a:spAutoFit/>
            </a:bodyPr>
            <a:lstStyle/>
            <a:p>
              <a:pPr marL="0" lvl="0" indent="0" algn="l">
                <a:lnSpc>
                  <a:spcPts val="2859"/>
                </a:lnSpc>
              </a:pPr>
              <a:endParaRPr/>
            </a:p>
          </p:txBody>
        </p:sp>
      </p:grpSp>
      <p:sp>
        <p:nvSpPr>
          <p:cNvPr id="8" name="Freeform 8"/>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9" name="TextBox 9"/>
          <p:cNvSpPr txBox="1"/>
          <p:nvPr/>
        </p:nvSpPr>
        <p:spPr>
          <a:xfrm>
            <a:off x="452487" y="1387004"/>
            <a:ext cx="8494277" cy="1087924"/>
          </a:xfrm>
          <a:prstGeom prst="rect">
            <a:avLst/>
          </a:prstGeom>
        </p:spPr>
        <p:txBody>
          <a:bodyPr lIns="0" tIns="0" rIns="0" bIns="0" rtlCol="0" anchor="t">
            <a:spAutoFit/>
          </a:bodyPr>
          <a:lstStyle/>
          <a:p>
            <a:pPr algn="ctr">
              <a:lnSpc>
                <a:spcPts val="8810"/>
              </a:lnSpc>
            </a:pPr>
            <a:r>
              <a:rPr lang="en-US" sz="6293">
                <a:solidFill>
                  <a:srgbClr val="CBB9E3"/>
                </a:solidFill>
                <a:latin typeface="Gilda Display"/>
                <a:ea typeface="Gilda Display"/>
                <a:cs typeface="Gilda Display"/>
                <a:sym typeface="Gilda Display"/>
              </a:rPr>
              <a:t>Immediate Help Access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657</Words>
  <Application>Microsoft Office PowerPoint</Application>
  <PresentationFormat>Custom</PresentationFormat>
  <Paragraphs>70</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Gilda Display</vt:lpstr>
      <vt:lpstr>Calibri</vt:lpstr>
      <vt:lpstr>HK Grotesk Bold</vt:lpstr>
      <vt:lpstr>Arial</vt:lpstr>
      <vt:lpstr>HK Grotesk Light</vt:lpstr>
      <vt:lpstr>HK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GBV Awareness Presentation</dc:title>
  <cp:lastModifiedBy>Rashaad Samsodien</cp:lastModifiedBy>
  <cp:revision>1</cp:revision>
  <dcterms:created xsi:type="dcterms:W3CDTF">2006-08-16T00:00:00Z</dcterms:created>
  <dcterms:modified xsi:type="dcterms:W3CDTF">2025-12-11T21:01:35Z</dcterms:modified>
  <dc:identifier>DAG7LhL3IPs</dc:identifier>
</cp:coreProperties>
</file>